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1210" r:id="rId6"/>
    <p:sldId id="399" r:id="rId7"/>
    <p:sldId id="396" r:id="rId8"/>
    <p:sldId id="370" r:id="rId9"/>
    <p:sldId id="405" r:id="rId10"/>
    <p:sldId id="412" r:id="rId11"/>
    <p:sldId id="415" r:id="rId12"/>
    <p:sldId id="374" r:id="rId13"/>
    <p:sldId id="375" r:id="rId14"/>
    <p:sldId id="414" r:id="rId15"/>
    <p:sldId id="377" r:id="rId16"/>
    <p:sldId id="273" r:id="rId17"/>
  </p:sldIdLst>
  <p:sldSz cx="12192000" cy="6858000"/>
  <p:notesSz cx="6797675" cy="9926638"/>
  <p:custDataLst>
    <p:tags r:id="rId20"/>
  </p:custDataLst>
  <p:defaultTextStyle>
    <a:defPPr>
      <a:defRPr lang="en-US"/>
    </a:defPPr>
    <a:lvl1pPr marL="177800" indent="-177800" algn="l" defTabSz="711200" rtl="0" eaLnBrk="1" latinLnBrk="0" hangingPunct="1">
      <a:spcBef>
        <a:spcPts val="1200"/>
      </a:spcBef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711200" rtl="0" eaLnBrk="1" latinLnBrk="0" hangingPunct="1">
      <a:spcBef>
        <a:spcPts val="600"/>
      </a:spcBef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533400" indent="-177800" algn="l" defTabSz="711200" rtl="0" eaLnBrk="1" latinLnBrk="0" hangingPunct="1">
      <a:spcBef>
        <a:spcPts val="600"/>
      </a:spcBef>
      <a:buChar char="&gt;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711200" indent="-177800" algn="l" defTabSz="711200" rtl="0" eaLnBrk="1" latinLnBrk="0" hangingPunct="1">
      <a:spcBef>
        <a:spcPts val="600"/>
      </a:spcBef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889000" indent="-177800" algn="l" defTabSz="711200" rtl="0" eaLnBrk="1" latinLnBrk="0" hangingPunct="1">
      <a:spcBef>
        <a:spcPts val="600"/>
      </a:spcBef>
      <a:buChar char="&gt;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066800" indent="-177800" algn="l" defTabSz="711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1244600" indent="-177800" algn="l" defTabSz="711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1422400" indent="-177800" algn="l" defTabSz="711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1600200" indent="-177800" algn="l" defTabSz="711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547"/>
    <a:srgbClr val="747678"/>
    <a:srgbClr val="FFCF01"/>
    <a:srgbClr val="5C5C5C"/>
    <a:srgbClr val="E9EAEB"/>
    <a:srgbClr val="FFFFFF"/>
    <a:srgbClr val="FAEEC3"/>
    <a:srgbClr val="F2DE8A"/>
    <a:srgbClr val="E9CD49"/>
    <a:srgbClr val="C6AA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8014FF-93D2-4528-A4E9-E29F5561BF93}" v="3" dt="2024-02-13T16:13:51.882"/>
  </p1510:revLst>
</p1510:revInfo>
</file>

<file path=ppt/tableStyles.xml><?xml version="1.0" encoding="utf-8"?>
<a:tblStyleLst xmlns:a="http://schemas.openxmlformats.org/drawingml/2006/main" def="{2D5ABB26-0587-4C30-8999-92F81FD0307C}">
  <a:tblStyle styleId="{9D7B26C5-4107-4FEC-AEDC-1716B250A1EF}" styleName="Light Style 1">
    <a:wholeTbl>
      <a:tcTxStyle>
        <a:fontRef idx="minor">
          <a:prstClr val="black"/>
        </a:fontRef>
        <a:srgbClr val="464547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9525" cmpd="sng">
              <a:solidFill>
                <a:srgbClr val="B4B4B4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rgbClr val="D6D6D6"/>
          </a:solidFill>
        </a:fill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firstCol>
      <a:tcTxStyle b="on"/>
      <a:tcStyle>
        <a:tcBdr/>
      </a:tcStyle>
    </a:firstCol>
    <a:lastRow>
      <a:tcTxStyle b="on">
        <a:fontRef idx="minor">
          <a:prstClr val="black"/>
        </a:fontRef>
        <a:srgbClr val="FFFFFF"/>
      </a:tcTxStyle>
      <a:tcStyle>
        <a:tcBdr>
          <a:top>
            <a:ln w="19050" cmpd="sng">
              <a:solidFill>
                <a:srgbClr val="FFFFFF"/>
              </a:solidFill>
            </a:ln>
          </a:top>
        </a:tcBdr>
        <a:fill>
          <a:solidFill>
            <a:srgbClr val="747678"/>
          </a:solidFill>
        </a:fill>
      </a:tcStyle>
    </a:lastRow>
    <a:firstRow>
      <a:tcTxStyle b="on">
        <a:fontRef idx="minor">
          <a:prstClr val="black"/>
        </a:fontRef>
        <a:srgbClr val="747678"/>
      </a:tcTxStyle>
      <a:tcStyle>
        <a:tcBdr>
          <a:bottom>
            <a:ln w="19050" cmpd="sng">
              <a:solidFill>
                <a:srgbClr val="000000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74" autoAdjust="0"/>
    <p:restoredTop sz="96242" autoAdjust="0"/>
  </p:normalViewPr>
  <p:slideViewPr>
    <p:cSldViewPr snapToGrid="0">
      <p:cViewPr varScale="1">
        <p:scale>
          <a:sx n="114" d="100"/>
          <a:sy n="114" d="100"/>
        </p:scale>
        <p:origin x="12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212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99848-9952-4819-982B-E9DBDACF91BB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C5690-3CA1-438A-A5B7-7E5FCDDEE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34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63378-D80F-413D-94F6-C1B7A899B2C7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88A4E-386C-4E72-BFDF-A5FD3A207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09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4227" rtl="0" eaLnBrk="1" latinLnBrk="0" hangingPunct="1">
      <a:defRPr sz="1331" kern="1200">
        <a:solidFill>
          <a:schemeClr val="tx1"/>
        </a:solidFill>
        <a:latin typeface="+mn-lt"/>
        <a:ea typeface="+mn-ea"/>
        <a:cs typeface="+mn-cs"/>
      </a:defRPr>
    </a:lvl1pPr>
    <a:lvl2pPr marL="507114" algn="l" defTabSz="1014227" rtl="0" eaLnBrk="1" latinLnBrk="0" hangingPunct="1">
      <a:defRPr sz="1331" kern="1200">
        <a:solidFill>
          <a:schemeClr val="tx1"/>
        </a:solidFill>
        <a:latin typeface="+mn-lt"/>
        <a:ea typeface="+mn-ea"/>
        <a:cs typeface="+mn-cs"/>
      </a:defRPr>
    </a:lvl2pPr>
    <a:lvl3pPr marL="1014227" algn="l" defTabSz="1014227" rtl="0" eaLnBrk="1" latinLnBrk="0" hangingPunct="1">
      <a:defRPr sz="1331" kern="1200">
        <a:solidFill>
          <a:schemeClr val="tx1"/>
        </a:solidFill>
        <a:latin typeface="+mn-lt"/>
        <a:ea typeface="+mn-ea"/>
        <a:cs typeface="+mn-cs"/>
      </a:defRPr>
    </a:lvl3pPr>
    <a:lvl4pPr marL="1521341" algn="l" defTabSz="1014227" rtl="0" eaLnBrk="1" latinLnBrk="0" hangingPunct="1">
      <a:defRPr sz="1331" kern="1200">
        <a:solidFill>
          <a:schemeClr val="tx1"/>
        </a:solidFill>
        <a:latin typeface="+mn-lt"/>
        <a:ea typeface="+mn-ea"/>
        <a:cs typeface="+mn-cs"/>
      </a:defRPr>
    </a:lvl4pPr>
    <a:lvl5pPr marL="2028455" algn="l" defTabSz="1014227" rtl="0" eaLnBrk="1" latinLnBrk="0" hangingPunct="1">
      <a:defRPr sz="1331" kern="1200">
        <a:solidFill>
          <a:schemeClr val="tx1"/>
        </a:solidFill>
        <a:latin typeface="+mn-lt"/>
        <a:ea typeface="+mn-ea"/>
        <a:cs typeface="+mn-cs"/>
      </a:defRPr>
    </a:lvl5pPr>
    <a:lvl6pPr marL="2535567" algn="l" defTabSz="1014227" rtl="0" eaLnBrk="1" latinLnBrk="0" hangingPunct="1">
      <a:defRPr sz="1331" kern="1200">
        <a:solidFill>
          <a:schemeClr val="tx1"/>
        </a:solidFill>
        <a:latin typeface="+mn-lt"/>
        <a:ea typeface="+mn-ea"/>
        <a:cs typeface="+mn-cs"/>
      </a:defRPr>
    </a:lvl6pPr>
    <a:lvl7pPr marL="3042681" algn="l" defTabSz="1014227" rtl="0" eaLnBrk="1" latinLnBrk="0" hangingPunct="1">
      <a:defRPr sz="1331" kern="1200">
        <a:solidFill>
          <a:schemeClr val="tx1"/>
        </a:solidFill>
        <a:latin typeface="+mn-lt"/>
        <a:ea typeface="+mn-ea"/>
        <a:cs typeface="+mn-cs"/>
      </a:defRPr>
    </a:lvl7pPr>
    <a:lvl8pPr marL="3549795" algn="l" defTabSz="1014227" rtl="0" eaLnBrk="1" latinLnBrk="0" hangingPunct="1">
      <a:defRPr sz="1331" kern="1200">
        <a:solidFill>
          <a:schemeClr val="tx1"/>
        </a:solidFill>
        <a:latin typeface="+mn-lt"/>
        <a:ea typeface="+mn-ea"/>
        <a:cs typeface="+mn-cs"/>
      </a:defRPr>
    </a:lvl8pPr>
    <a:lvl9pPr marL="4056908" algn="l" defTabSz="1014227" rtl="0" eaLnBrk="1" latinLnBrk="0" hangingPunct="1">
      <a:defRPr sz="133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88A4E-386C-4E72-BFDF-A5FD3A207B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67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88A4E-386C-4E72-BFDF-A5FD3A207B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37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157256" y="3597224"/>
            <a:ext cx="9762193" cy="64025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2"/>
                </a:solidFill>
              </a:defRPr>
            </a:lvl1pPr>
            <a:lvl2pPr marL="448190" indent="0" algn="ctr">
              <a:buNone/>
              <a:defRPr sz="1960"/>
            </a:lvl2pPr>
            <a:lvl3pPr marL="896380" indent="0" algn="ctr">
              <a:buNone/>
              <a:defRPr sz="1764"/>
            </a:lvl3pPr>
            <a:lvl4pPr marL="1344570" indent="0" algn="ctr">
              <a:buNone/>
              <a:defRPr sz="1569"/>
            </a:lvl4pPr>
            <a:lvl5pPr marL="1792761" indent="0" algn="ctr">
              <a:buNone/>
              <a:defRPr sz="1569"/>
            </a:lvl5pPr>
            <a:lvl6pPr marL="2240951" indent="0" algn="ctr">
              <a:buNone/>
              <a:defRPr sz="1569"/>
            </a:lvl6pPr>
            <a:lvl7pPr marL="2689139" indent="0" algn="ctr">
              <a:buNone/>
              <a:defRPr sz="1569"/>
            </a:lvl7pPr>
            <a:lvl8pPr marL="3137328" indent="0" algn="ctr">
              <a:buNone/>
              <a:defRPr sz="1569"/>
            </a:lvl8pPr>
            <a:lvl9pPr marL="3585521" indent="0" algn="ctr">
              <a:buNone/>
              <a:defRPr sz="1569"/>
            </a:lvl9pPr>
          </a:lstStyle>
          <a:p>
            <a:r>
              <a:rPr lang="en-US" dirty="0"/>
              <a:t>Click to add subtitle/contacts/date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1157256" y="1305785"/>
            <a:ext cx="9762193" cy="2198772"/>
          </a:xfrm>
          <a:prstGeom prst="rect">
            <a:avLst/>
          </a:prstGeom>
        </p:spPr>
        <p:txBody>
          <a:bodyPr anchor="b"/>
          <a:lstStyle>
            <a:lvl1pPr algn="l">
              <a:spcBef>
                <a:spcPts val="0"/>
              </a:spcBef>
              <a:defRPr sz="4800" b="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12" name="Blue horizontal line"/>
          <p:cNvCxnSpPr/>
          <p:nvPr userDrawn="1"/>
        </p:nvCxnSpPr>
        <p:spPr>
          <a:xfrm>
            <a:off x="1165419" y="3510904"/>
            <a:ext cx="9765683" cy="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Blue wav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37480"/>
            <a:ext cx="12211589" cy="26205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EEAB8CA-2F59-17C4-2CE8-600B11022985}"/>
              </a:ext>
            </a:extLst>
          </p:cNvPr>
          <p:cNvGrpSpPr/>
          <p:nvPr userDrawn="1"/>
        </p:nvGrpSpPr>
        <p:grpSpPr>
          <a:xfrm>
            <a:off x="9528048" y="369094"/>
            <a:ext cx="2220045" cy="851360"/>
            <a:chOff x="7108718" y="369094"/>
            <a:chExt cx="2220045" cy="851360"/>
          </a:xfrm>
        </p:grpSpPr>
        <p:pic>
          <p:nvPicPr>
            <p:cNvPr id="4" name="Bridgespan logo">
              <a:extLst>
                <a:ext uri="{FF2B5EF4-FFF2-40B4-BE49-F238E27FC236}">
                  <a16:creationId xmlns:a16="http://schemas.microsoft.com/office/drawing/2014/main" id="{A0F668DA-63F7-F92A-67BC-54A972220A0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688"/>
            <a:stretch/>
          </p:blipFill>
          <p:spPr>
            <a:xfrm>
              <a:off x="7108718" y="1090098"/>
              <a:ext cx="2220045" cy="130356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18586EC-922C-B7F5-3AD8-7699988080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08718" y="369094"/>
              <a:ext cx="2220045" cy="71411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12046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82679" y="6"/>
            <a:ext cx="11522075" cy="8766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4292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ight Pic, Left Text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35" y="0"/>
            <a:ext cx="5522743" cy="8761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cxnSp>
        <p:nvCxnSpPr>
          <p:cNvPr id="6" name="Blue horizontal line"/>
          <p:cNvCxnSpPr/>
          <p:nvPr/>
        </p:nvCxnSpPr>
        <p:spPr>
          <a:xfrm>
            <a:off x="478167" y="831472"/>
            <a:ext cx="5522743" cy="0"/>
          </a:xfrm>
          <a:prstGeom prst="line">
            <a:avLst/>
          </a:prstGeom>
          <a:ln w="28575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96360" y="-256"/>
            <a:ext cx="6095641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Blue vertical lin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851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4893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6" userDrawn="1">
          <p15:clr>
            <a:srgbClr val="CCCCCC"/>
          </p15:clr>
        </p15:guide>
        <p15:guide id="2" pos="7568" userDrawn="1">
          <p15:clr>
            <a:srgbClr val="CCCCC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ight Pic,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96360" y="-256"/>
            <a:ext cx="6095641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7" name="Blue vertical lin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851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8684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6" userDrawn="1">
          <p15:clr>
            <a:srgbClr val="CCCCCC"/>
          </p15:clr>
        </p15:guide>
        <p15:guide id="2" pos="7568" userDrawn="1">
          <p15:clr>
            <a:srgbClr val="CCCCC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ft Pic, Right Text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01720" y="2"/>
            <a:ext cx="5862245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50839" y="0"/>
            <a:ext cx="5522743" cy="8761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cxnSp>
        <p:nvCxnSpPr>
          <p:cNvPr id="7" name="Blue horizontal line"/>
          <p:cNvCxnSpPr/>
          <p:nvPr/>
        </p:nvCxnSpPr>
        <p:spPr>
          <a:xfrm>
            <a:off x="6450838" y="831472"/>
            <a:ext cx="5522743" cy="0"/>
          </a:xfrm>
          <a:prstGeom prst="line">
            <a:avLst/>
          </a:prstGeom>
          <a:ln w="28575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lue vertical lin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851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9147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6" userDrawn="1">
          <p15:clr>
            <a:srgbClr val="CCCCCC"/>
          </p15:clr>
        </p15:guide>
        <p15:guide id="2" pos="7568" userDrawn="1">
          <p15:clr>
            <a:srgbClr val="CCCCCC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ft Pic,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01720" y="2"/>
            <a:ext cx="5862245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8" name="Blue vertical lin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851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9969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6" userDrawn="1">
          <p15:clr>
            <a:srgbClr val="CCCCCC"/>
          </p15:clr>
        </p15:guide>
        <p15:guide id="2" pos="7568" userDrawn="1">
          <p15:clr>
            <a:srgbClr val="CCCCCC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lue wav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71522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D1891BB-2E33-53D3-FD8A-5030CEE3B7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00594" y="2481984"/>
            <a:ext cx="5772150" cy="18567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7323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684" y="1103597"/>
            <a:ext cx="6496671" cy="3462435"/>
          </a:xfrm>
        </p:spPr>
        <p:txBody>
          <a:bodyPr anchor="t" anchorCtr="0"/>
          <a:lstStyle>
            <a:lvl1pPr algn="r">
              <a:defRPr sz="4800" cap="all" baseline="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802880" y="3462434"/>
            <a:ext cx="4136328" cy="1103599"/>
          </a:xfrm>
          <a:prstGeom prst="rect">
            <a:avLst/>
          </a:prstGeom>
        </p:spPr>
        <p:txBody>
          <a:bodyPr lIns="0" rIns="45720" anchor="b" anchorCtr="0">
            <a:no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2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6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8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0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2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4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6" name="Blue vertical line"/>
          <p:cNvCxnSpPr/>
          <p:nvPr/>
        </p:nvCxnSpPr>
        <p:spPr>
          <a:xfrm>
            <a:off x="7527252" y="1150256"/>
            <a:ext cx="0" cy="3412968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lue wav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71522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DC363F5-FDEB-8C06-B1F7-5B5EEFD74DC6}"/>
              </a:ext>
            </a:extLst>
          </p:cNvPr>
          <p:cNvGrpSpPr/>
          <p:nvPr userDrawn="1"/>
        </p:nvGrpSpPr>
        <p:grpSpPr>
          <a:xfrm>
            <a:off x="10070924" y="5943300"/>
            <a:ext cx="1868284" cy="716464"/>
            <a:chOff x="7578472" y="6469080"/>
            <a:chExt cx="1868284" cy="716464"/>
          </a:xfrm>
        </p:grpSpPr>
        <p:pic>
          <p:nvPicPr>
            <p:cNvPr id="3" name="Bridgespan logo">
              <a:extLst>
                <a:ext uri="{FF2B5EF4-FFF2-40B4-BE49-F238E27FC236}">
                  <a16:creationId xmlns:a16="http://schemas.microsoft.com/office/drawing/2014/main" id="{E9D47190-0982-9DAD-0710-0B1A5FF309C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688"/>
            <a:stretch/>
          </p:blipFill>
          <p:spPr>
            <a:xfrm>
              <a:off x="7578472" y="7075843"/>
              <a:ext cx="1868284" cy="109701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351635E-2EC4-955B-1EB5-05DBD205AE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78472" y="6469080"/>
              <a:ext cx="1868284" cy="60096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14967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6" userDrawn="1">
          <p15:clr>
            <a:srgbClr val="CCCCCC"/>
          </p15:clr>
        </p15:guide>
        <p15:guide id="2" pos="7568" userDrawn="1">
          <p15:clr>
            <a:srgbClr val="CCCCCC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5634442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5E1A8FF-DBDC-B4C9-7799-BB71AEEA2F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40359877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306" imgH="306" progId="TCLayout.ActiveDocument.1">
                  <p:embed/>
                </p:oleObj>
              </mc:Choice>
              <mc:Fallback>
                <p:oleObj name="think-cell Slide" r:id="rId13" imgW="306" imgH="30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5E1A8FF-DBDC-B4C9-7799-BB71AEEA2F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tfpConfiguration" hidden="1"/>
          <p:cNvSpPr txBox="1"/>
          <p:nvPr userDrawn="1"/>
        </p:nvSpPr>
        <p:spPr bwMode="hidden">
          <a:xfrm>
            <a:off x="0" y="0"/>
            <a:ext cx="36000" cy="36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133">
                <a:solidFill>
                  <a:schemeClr val="bg1">
                    <a:alpha val="0"/>
                  </a:schemeClr>
                </a:solidFill>
              </a:rPr>
              <a:t>&lt;BTFP&gt;&lt;!-- BTFPCONFIGURATION:3C627466703E0D0A20203C212D2D204372656174656420627920414D45522043726561746976652053657276696365732E204C617374207570646174656420627920434849206F6E2031384F637432332E20496E737472756374696F6E7320666F7220746865203C74656D706C6174653E207461673A4B656570202276657273696F6E2220616E6420227479706522206F7074696F6E7320756E6368616E6765642E53657420226E616D6522206F7074696F6E20746F2074686520636C69656E74206E616D6520746861742073686F756C6420617070656172206F6E2074686520636C69656E7420636F6C6F722073656374696F6E2E2053657420227061676553697A652220746F207468652070617065722073697A6520796F75206172652073657474696E67207468697320736C696465206D6173746572207570206F6E2E2056616C69642076616C756573206172653A20227769646573637265656E222028776869636820657175616C732031363A39292C2022345F33222C202261342220616E6420226C6574746572222E204F627365727665206361706974616C697A6174696F6E21202D2D3E0D0A20203C74656D706C6174652076657273696F6E3D22322E342220747970653D22756E6272616E64656422206E616D653D224272696467657370616E22207061676553697A653D227769646573637265656E223E0D0A202020203C212D2D20496E737472756374696F6E7320666F72203C73657474696E67733E207461673A202020202020202020496E2065616368207375622D74616720736574207468652068657820636F6465206F66207468652052474220636F6C6F7220796F75207769736820746F2075736520666F7220746865207374616E6461726420656C656D656E7473207768656E2074686579206172652063726561746564206F6E207468697320736C696465206D61737465722E2020202020202020204966207468652076616C7565206973206D697373696E67206F7220696E76616C69642C2064656661756C7420636F6C6F72732077696C6C20626520757365642E202D2D3E0D0A202020203C73657474696E67733E0D0A2020202020203C72756E6E696E674167656E64614261636B436F6C6F724C6566743E3034354239313C2F72756E6E696E674167656E64614261636B436F6C6F724C6566743E0D0A2020202020203C72756E6E696E674167656E64614261636B436F6C6F7252696768743E4430443144333C2F72756E6E696E674167656E64614261636B436F6C6F7252696768743E0D0A2020202020203C72756E6E696E674167656E646154657874436F6C6F724C6566743E4646464646463C2F72756E6E696E674167656E646154657874436F6C6F724C6566743E0D0A2020202020203C72756E6E696E674167656E646154657874436F6C6F7252696768743E3436343534373C2F72756E6E696E674167656E646154657874436F6C6F7252696768743E0D0A2020202020203C636F6C756D6E4865616465724C696E65436F6C6F723E3436343534373C2F636F6C756D6E4865616465724C696E65436F6C6F723E0D0A2020202020203C636F6C756D6E48656164657254657874436F6C6F723E3436343534373C2F636F6C756D6E48656164657254657874436F6C6F723E0D0A2020202020203C726F774865616465724C696E65436F6C6F723E3436343534373C2F726F774865616465724C696E65436F6C6F723E0D0A2020202020203C726F7748656164657254657874436F6C6F723E3436343534373C2F726F7748656164657254657874436F6C6F723E0D0A2020202020203C636F6E636C7573696F6E4172726F774C696E65436F6C6F723E4630383631333C2F636F6E636C7573696F6E4172726F774C696E65436F6C6F723E0D0A2020202020203C636F6E636C7573696F6E4172726F7754657874436F6C6F723E4630383631333C2F636F6E636C7573696F6E4172726F7754657874436F6C6F723E0D0A2020202020203C70657263656E74616765436972636C6546756C6C436972636C65436F6C6F723E4135413641393C2F70657263656E74616765436972636C6546756C6C436972636C65436F6C6F723E0D0A2020202020203C70657263656E74616765436972636C6554657874486967686C69676874436F6C6F723E3030343337413C2F70657263656E74616765436972636C6554657874486967686C69676874436F6C6F723E0D0A2020202020203C737461747573537469636B6572436F6C6F723E3436343534373C2F737461747573537469636B6572436F6C6F723E0D0A2020202020203C63616C6C6F75744261636B436F6C6F723E4646464646463C2F63616C6C6F75744261636B436F6C6F723E0D0A2020202020203C63616C6C6F7574546578744C696E65436F6C6F723E3030343337413C2F63616C6C6F7574546578744C696E65436F6C6F723E0D0A2020202020203C6E756D626572427562626C654261636B436F6C6F723E4646464646463C2F6E756D626572427562626C654261636B436F6C6F723E0D0A2020202020203C6E756D626572427562626C65546578744C696E65436F6C6F723E4630383631333C2F6E756D626572427562626C65546578744C696E65436F6C6F723E0D0A2020202020203C76616C7565436861696E546578744C696E65436F6C6F723E3030343337413C2F76616C7565436861696E546578744C696E65436F6C6F723E0D0A2020202020203C73657175656E63654172726F7746696C6C436F6C6F723E3030413945303C2F73657175656E63654172726F7746696C6C436F6C6F723E0D0A2020202020203C6167656E6461486967686C69676874436F6C6F723E3030413945303C2F6167656E6461486967686C69676874436F6C6F723E0D0A2020202020203C6167656E646154657874436F6C6F723E3436343534373C2F6167656E646154657874436F6C6F723E0D0A2020202020203C212D2D20546865203C6167656E64615465787453697A653E20616E64203C6167656E64615469746C6553697A653E20746167732064657465726D696E65207768617420666F6E742073697A65732073686F756C64206265206170706C69656420746F206E65776C792063726561746564206167656E64612F666C6F7720736C696465732E20202020202020202020202056616C69642076616C7565732061726520696E7465676572206E756D626572732C206D696E2E20313270742E20496620746865206F7074696F6E206973206E6F742070726573656E74206F72206E6F742076616C69642C207468652064656661756C7420697320757365642E202D2D3E0D0A2020202020203C6167656E64614974656D466F6E7453697A653E32303C2F6167656E64614974656D466F6E7453697A653E0D0A2020202020203C6167656E64615469746C65466F6E7453697A653E31323C2F6167656E64615469746C65466F6E7453697A653E0D0A2020202020203C212D2D20546865203C7461626C65416363656E744E756D6265723E20646566696E6573207768696368207461626C65206C61796F75742066726F6D2074686520224C69676874205374796C6520312220726F772073686F756C64206265206170706C69656420666F72206E65776C792063726561746564207461626C65732E20202020202020202020202056616C69642076616C7565732061726520302C20312C20322C20332C20342C20352C20616E642036202D20726570726573656E74696E6720746865206C61796F757473206F6E20746865205461626C65204C61796F7574732064726F702D646F776E2066726F6D206C65667420746F2072696768742E20202020202020202020202054686520686967686C6967687420636F6C6F7273207573656420696E2074686F7365207461626C65206C61796F757473206C696E6B20746F20746865205468656D6520636F6C6F722070616C657474652C20746865792063616E6E6F742062652073706563696669656420686572652E202D2D3E0D0A2020202020203C7461626C65416363656E744E756D6265723E303C2F7461626C65416363656E744E756D6265723E0D0A2020202020203C212D2D20546865203C6E6F746573466F6E7453697A653E207461672064657465726D696E6573207768617420666F6E742073697A652073686F756C64206265206170706C69656420746F206E65776C792063726561746564206E6F7465732F736F7572636520626F7865732E20202020202020202020202056616C69642076616C7565732061726520696E7465676572206E756D626572732E20496620746865206F7074696F6E206973206E6F742070726573656E74206F72206E6F742076616C69642C207468652064656661756C7420697320757365642E202D2D3E0D0A2020202020203C6E6F746573466F6E7453697A653E383C2F6E6F746573466F6E7453697A653E0D0A2020202020203C6E6F74657354657874436F6C6F723E3436343534373C2F6E6F74657354657874436F6C6F723E0D0A2020202020203C212D2D20546865203C737461747573537469636B657252756E6E696E674167656E6461466F6E7453697A653E207461672064657465726D696E6573207768617420666F6E742073697A652073686F756C64206265206170706C69656420746F206E65776C7920637265617465642073746174757320737469636B65727320616E642072756E6E696E67206167656E6461732E20202020202020202020202056616C69642076616C7565732061726520696E7465676572206E756D626572732E20496620746865206F7074696F6E206973206E6F742070726573656E74206F72206E6F742076616C69642C207468652064656661756C7420697320757365642E202D2D3E0D0A2020202020203C737461747573537469636B657252756E6E696E674167656E6461466F6E7453697A653E31323C2F737461747573537469636B657252756E6E696E674167656E6461466F6E7453697A653E0D0A2020202020203C212D2D20546865203C636F6C756D6E53706163696E673E207461672064657465726D696E657320746865207769647468206F66207468652073706163696E67206265747765656E20636F6C756D6E7320696E2070742E202020202020202020202056616C69642076616C7565732061726520696E7465676572206E756D626572732C206D696E2E2032382C206D61782E20383520287E312D33636D292E20496620746865206F7074696F6E206973206E6F742070726573656E74206F72206E6F742076616C69642C207468652064656661756C7420697320757365642E202D2D3E0D0A2020202020203C636F6C756D6E53706163696E673E34323C2F636F6C756D6E53706163696E673E0D0A202020203C2F73657474696E67733E0D0A202020203C212D2D20496E737472756374696F6E7320666F72203C636F6C6F72733E207461673A20202020202020202055736520616E79206E756D626572206F66203C636F6C6F723E2E2E2E3C2F636F6C6F723E206C696E65732E2045616368206C696E652063726561746573206120636C69656E7420636F6C6F72206F6E2074686520636C69656E7420636F6C6F722070616C6574746520696E20746865206F7264657220746865792061707065617220686572652E20202020202020202054686520636C69656E7420636F6C6F722068657820636F646520676F6573206265747765656E20746865203C636F6C6F723E20616E64203C2F636F6C6F723E20746167732E202020202020202020546865203C636F6C6F723E20746167206D6179206861766520746865206F7074696F6E2022636F6E7472617374696E6754657874436F6C6F72222E2049662069742069732073657420746F20612076616C6964205247422068657820636F6465207468656E207468617420636F6C6F722077696C6C206265207573656420666F722074657874206966207468652075736572206170706C6965732074686520636C69656E7420636F6C6F7220746F2066696C6C20612073686170652E2048656E63652C20636F6E7472617374696E6754657874436F6C6F7220757375616C6C79206973207768697465202823464646464646292C20626C61636B20282330303030303029206F7220616E6F74686572206461726B20636F6C6F722E202D2D3E0D0A202020203C636F6C6F72733E0D0A2020202020203C636F6C6F7220636F6E7472617374696E6754657874436F6C6F723D2223464646464646223E233436343534373C2F636F6C6F723E0D0A2020202020203C636F6C6F7220636F6E7472617374696E6754657874436F6C6F723D2223464646464646223E233030343337413C2F636F6C6F723E0D0A2020202020203C636F6C6F7220636F6E7472617374696E6754657874436F6C6F723D2223464646464646223E233030413945303C2F636F6C6F723E0D0A2020202020203C636F6C6F7220636F6E7472617374696E6754657874436F6C6F723D2223464646464646223E233030383534323C2F636F6C6F723E0D0A2020202020203C636F6C6F7220636F6E7472617374696E6754657874436F6C6F723D2223464646464646223E233741423830303C2F636F6C6F723E0D0A2020202020203C636F6C6F7220636F6E7472617374696E6754657874436F6C6F723D2223464646464646223E234434373830303C2F636F6C6F723E0D0A2020202020203C636F6C6F7220636F6E7472617374696E6754657874436F6C6F723D2223464646464646223E233546363036323C2F636F6C6F723E0D0A2020202020203C636F6C6F7220636F6E7472617374696E6754657874436F6C6F723D2223464646464646223E233134354139353C2F636F6C6F723E0D0A2020202020203C636F6C6F7220636F6E7472617374696E6754657874436F6C6F723D2223464646464646223E233342424345323C2F636F6C6F723E0D0A2020202020203C636F6C6F7220636F6E7472617374696E6754657874436F6C6F723D2223464646464646223E233438413333373C2F636F6C6F723E0D0A2020202020203C636F6C6F7220636F6E7472617374696E6754657874436F6C6F723D2223464646464646223E233946433931383C2F636F6C6F723E0D0A2020202020203C636F6C6F7220636F6E7472617374696E6754657874436F6C6F723D2223464646464646223E234630383631333C2F636F6C6F723E0D0A2020202020203C636F6C6F7220636F6E7472617374696E6754657874436F6C6F723D2223464646464646223E233734373637383C2F636F6C6F723E0D0A2020202020203C636F6C6F7220636F6E7472617374696E6754657874436F6C6F723D2223464646464646223E233339384243363C2F636F6C6F723E0D0A2020202020203C636F6C6F7220636F6E7472617374696E6754657874436F6C6F723D2223464646464646223E233730434445333C2F636F6C6F723E0D0A2020202020203C636F6C6F7220636F6E7472617374696E6754657874436F6C6F723D2223464646464646223E233643433535313C2F636F6C6F723E0D0A2020202020203C636F6C6F7220636F6E7472617374696E6754657874436F6C6F723D2223464646464646223E234331443832463C2F636F6C6F723E0D0A2020202020203C636F6C6F7220636F6E7472617374696E6754657874436F6C6F723D2223464646464646223E234643413034373C2F636F6C6F723E0D0A2020202020203C636F6C6F7220636F6E7472617374696E6754657874436F6C6F723D2223343634353437223E234135413641393C2F636F6C6F723E0D0A2020202020203C636F6C6F7220636F6E7472617374696E6754657874436F6C6F723D2223343634353437223E233833433345443C2F636F6C6F723E0D0A2020202020203C636F6C6F7220636F6E7472617374696E6754657874436F6C6F723D2223343634353437223E233939444646313C2F636F6C6F723E0D0A2020202020203C636F6C6F7220636F6E7472617374696E6754657874436F6C6F723D2223343634353437223E233837443637323C2F636F6C6F723E0D0A2020202020203C636F6C6F7220636F6E7472617374696E6754657874436F6C6F723D2223343634353437223E234435453435433C2F636F6C6F723E0D0A2020202020203C636F6C6F7220636F6E7472617374696E6754657874436F6C6F723D2223343634353437223E234641433537443C2F636F6C6F723E0D0A2020202020203C636F6C6F7220636F6E7472617374696E6754657874436F6C6F723D2223343634353437223E234430443144333C2F636F6C6F723E0D0A2020202020203C636F6C6F7220636F6E7472617374696E6754657874436F6C6F723D2223343634353437223E234436454646463C2F636F6C6F723E0D0A2020202020203C636F6C6F7220636F6E7472617374696E6754657874436F6C6F723D2223343634353437223E234430454646393C2F636F6C6F723E0D0A2020202020203C636F6C6F7220636F6E7472617374696E6754657874436F6C6F723D2223343634353437223E234431463442333C2F636F6C6F723E0D0A2020202020203C636F6C6F7220636F6E7472617374696E6754657874436F6C6F723D2223343634353437223E234537463041323C2F636F6C6F723E0D0A2020202020203C636F6C6F7220636F6E7472617374696E6754657874436F6C6F723D2223343634353437223E234646453842443C2F636F6C6F723E0D0A2020202020203C636F6C6F7220636F6E7472617374696E6754657874436F6C6F723D2223343634353437223E234539454145423C2F636F6C6F723E0D0A2020202020203C636F6C6F7220636F6E7472617374696E6754657874436F6C6F723D2223464646464646223E233630344138323C2F636F6C6F723E0D0A202020203C2F636F6C6F72733E0D0A20203C2F74656D706C6174653E0D0A20203C4775696465733E0D0A202020203C4C656674477569646520786D6C6E733D22333722202F3E0D0A202020203C5269676874477569646520786D6C6E733D2239343622202F3E0D0A202020203C5570706572537469636B6572477569646520786D6C6E733D22363922202F3E0D0A202020203C4C6F776572537469636B6572477569646520786D6C6E733D22393622202F3E0D0A202020203C426F74746F6D477569646520786D6C6E733D2235313722202F3E0D0A20203C2F4775696465733E0D0A3C2F627466703E --&gt;&lt;/BTFP&gt;</a:t>
            </a:r>
            <a:endParaRPr lang="en-US" sz="133" dirty="0">
              <a:solidFill>
                <a:schemeClr val="bg1">
                  <a:alpha val="0"/>
                </a:schemeClr>
              </a:solidFill>
            </a:endParaRPr>
          </a:p>
        </p:txBody>
      </p:sp>
      <p:sp>
        <p:nvSpPr>
          <p:cNvPr id="19" name="SlideNumber"/>
          <p:cNvSpPr/>
          <p:nvPr userDrawn="1"/>
        </p:nvSpPr>
        <p:spPr bwMode="gray">
          <a:xfrm>
            <a:off x="11777881" y="6706400"/>
            <a:ext cx="139462" cy="141705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marL="0" indent="0" algn="r" defTabSz="697219" rtl="0" eaLnBrk="1" latinLnBrk="0" hangingPunct="1">
              <a:spcBef>
                <a:spcPts val="1176"/>
              </a:spcBef>
              <a:buNone/>
            </a:pPr>
            <a:fld id="{BB69BBE8-4DB2-4642-B003-B220ACD5A2FD}" type="slidenum">
              <a:rPr lang="en-US" sz="921" b="0" baseline="0" smtClean="0">
                <a:solidFill>
                  <a:schemeClr val="tx1"/>
                </a:solidFill>
                <a:latin typeface="+mn-lt"/>
              </a:rPr>
              <a:pPr marL="0" indent="0" algn="r" defTabSz="697219" rtl="0" eaLnBrk="1" latinLnBrk="0" hangingPunct="1">
                <a:spcBef>
                  <a:spcPts val="1176"/>
                </a:spcBef>
                <a:buNone/>
              </a:pPr>
              <a:t>‹#›</a:t>
            </a:fld>
            <a:endParaRPr lang="en-US" sz="921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CreatedFooter" hidden="1"/>
          <p:cNvSpPr/>
          <p:nvPr userDrawn="1"/>
        </p:nvSpPr>
        <p:spPr>
          <a:xfrm>
            <a:off x="8019472" y="6642002"/>
            <a:ext cx="2140528" cy="161747"/>
          </a:xfrm>
          <a:prstGeom prst="rect">
            <a:avLst/>
          </a:prstGeom>
        </p:spPr>
        <p:txBody>
          <a:bodyPr wrap="square" lIns="35292" tIns="35292" rIns="35292" bIns="35292">
            <a:spAutoFit/>
          </a:bodyPr>
          <a:lstStyle/>
          <a:p>
            <a:pPr marL="0" indent="0" algn="ctr" defTabSz="697219" rtl="0" eaLnBrk="1" latinLnBrk="0" hangingPunct="1">
              <a:spcBef>
                <a:spcPts val="1176"/>
              </a:spcBef>
              <a:buNone/>
            </a:pPr>
            <a:r>
              <a:rPr lang="en-US" sz="588">
                <a:solidFill>
                  <a:schemeClr val="tx1"/>
                </a:solidFill>
              </a:rPr>
              <a:t> </a:t>
            </a:r>
            <a:endParaRPr lang="en-US" sz="588" dirty="0">
              <a:solidFill>
                <a:schemeClr val="tx1"/>
              </a:solidFill>
            </a:endParaRPr>
          </a:p>
        </p:txBody>
      </p:sp>
      <p:sp>
        <p:nvSpPr>
          <p:cNvPr id="7" name="OfficeCode" hidden="1"/>
          <p:cNvSpPr/>
          <p:nvPr userDrawn="1"/>
        </p:nvSpPr>
        <p:spPr>
          <a:xfrm>
            <a:off x="7225149" y="6642002"/>
            <a:ext cx="540327" cy="161747"/>
          </a:xfrm>
          <a:prstGeom prst="rect">
            <a:avLst/>
          </a:prstGeom>
        </p:spPr>
        <p:txBody>
          <a:bodyPr wrap="square" lIns="35292" tIns="35292" rIns="35292" bIns="35292">
            <a:spAutoFit/>
          </a:bodyPr>
          <a:lstStyle/>
          <a:p>
            <a:pPr marL="0" indent="0" algn="ctr" defTabSz="697219" rtl="0" eaLnBrk="1" latinLnBrk="0" hangingPunct="1">
              <a:spcBef>
                <a:spcPts val="1176"/>
              </a:spcBef>
              <a:buNone/>
            </a:pPr>
            <a:r>
              <a:rPr lang="en-US" sz="588">
                <a:solidFill>
                  <a:schemeClr val="tx1"/>
                </a:solidFill>
              </a:rPr>
              <a:t>TBG</a:t>
            </a:r>
            <a:endParaRPr lang="en-US" sz="588" dirty="0">
              <a:solidFill>
                <a:schemeClr val="tx1"/>
              </a:solidFill>
            </a:endParaRP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482679" y="1213911"/>
            <a:ext cx="11522603" cy="5157467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5" name="Blue horiz line"/>
          <p:cNvCxnSpPr/>
          <p:nvPr userDrawn="1"/>
        </p:nvCxnSpPr>
        <p:spPr>
          <a:xfrm>
            <a:off x="481235" y="831472"/>
            <a:ext cx="11526721" cy="0"/>
          </a:xfrm>
          <a:prstGeom prst="line">
            <a:avLst/>
          </a:prstGeom>
          <a:ln w="28575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Title"/>
          <p:cNvSpPr>
            <a:spLocks noGrp="1"/>
          </p:cNvSpPr>
          <p:nvPr>
            <p:ph type="title"/>
          </p:nvPr>
        </p:nvSpPr>
        <p:spPr>
          <a:xfrm>
            <a:off x="481235" y="4"/>
            <a:ext cx="11522075" cy="876687"/>
          </a:xfrm>
          <a:prstGeom prst="rect">
            <a:avLst/>
          </a:prstGeom>
        </p:spPr>
        <p:txBody>
          <a:bodyPr vert="horz" lIns="36000" tIns="36000" rIns="36000" bIns="7200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Blue vertical line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851" cy="68580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91926046"/>
              </p:ext>
            </p:extLst>
          </p:nvPr>
        </p:nvGraphicFramePr>
        <p:xfrm>
          <a:off x="2414555" y="2872740"/>
          <a:ext cx="8128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24923530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59836029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265673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59570349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49231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101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478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930414"/>
                  </a:ext>
                </a:extLst>
              </a:tr>
            </a:tbl>
          </a:graphicData>
        </a:graphic>
      </p:graphicFrame>
    </p:spTree>
    <p:custDataLst>
      <p:tags r:id="rId11"/>
    </p:custDataLst>
    <p:extLst>
      <p:ext uri="{BB962C8B-B14F-4D97-AF65-F5344CB8AC3E}">
        <p14:creationId xmlns:p14="http://schemas.microsoft.com/office/powerpoint/2010/main" val="372979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5" r:id="rId3"/>
    <p:sldLayoutId id="2147483666" r:id="rId4"/>
    <p:sldLayoutId id="2147483667" r:id="rId5"/>
    <p:sldLayoutId id="2147483668" r:id="rId6"/>
    <p:sldLayoutId id="2147483663" r:id="rId7"/>
    <p:sldLayoutId id="2147483664" r:id="rId8"/>
    <p:sldLayoutId id="2147483655" r:id="rId9"/>
  </p:sldLayoutIdLst>
  <p:txStyles>
    <p:titleStyle>
      <a:lvl1pPr algn="l" defTabSz="697219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77417" indent="-177417" algn="l" defTabSz="89638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4835" indent="-177417" algn="l" defTabSz="89638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24471" indent="-169636" algn="l" defTabSz="89638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01888" indent="-177417" algn="l" defTabSz="89638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80862" indent="-178974" algn="l" defTabSz="89638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465045" indent="-224096" algn="l" defTabSz="8963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13235" indent="-224096" algn="l" defTabSz="8963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361424" indent="-224096" algn="l" defTabSz="8963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09615" indent="-224096" algn="l" defTabSz="8963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174305" indent="-174305" algn="l" defTabSz="697219" rtl="0" eaLnBrk="1" latinLnBrk="0" hangingPunct="1">
        <a:spcBef>
          <a:spcPts val="1200"/>
        </a:spcBef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8609" indent="-174305" algn="l" defTabSz="697219" rtl="0" eaLnBrk="1" latinLnBrk="0" hangingPunct="1">
        <a:spcBef>
          <a:spcPts val="600"/>
        </a:spcBef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22915" indent="-174305" algn="l" defTabSz="697219" rtl="0" eaLnBrk="1" latinLnBrk="0" hangingPunct="1">
        <a:spcBef>
          <a:spcPts val="600"/>
        </a:spcBef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97219" indent="-174305" algn="l" defTabSz="697219" rtl="0" eaLnBrk="1" latinLnBrk="0" hangingPunct="1">
        <a:spcBef>
          <a:spcPts val="600"/>
        </a:spcBef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71524" indent="-174305" algn="l" defTabSz="697219" rtl="0" eaLnBrk="1" latinLnBrk="0" hangingPunct="1">
        <a:spcBef>
          <a:spcPts val="600"/>
        </a:spcBef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45829" algn="l" defTabSz="6972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220133" algn="l" defTabSz="6972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394438" algn="l" defTabSz="6972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568742" algn="l" defTabSz="6972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2" userDrawn="1">
          <p15:clr>
            <a:srgbClr val="D1D1D1"/>
          </p15:clr>
        </p15:guide>
        <p15:guide id="2" pos="292" userDrawn="1">
          <p15:clr>
            <a:srgbClr val="D1D1D1"/>
          </p15:clr>
        </p15:guide>
        <p15:guide id="4" orient="horz" pos="768" userDrawn="1">
          <p15:clr>
            <a:srgbClr val="D1D1D1"/>
          </p15:clr>
        </p15:guide>
        <p15:guide id="7" orient="horz" pos="4133" userDrawn="1">
          <p15:clr>
            <a:srgbClr val="D1D1D1"/>
          </p15:clr>
        </p15:guide>
        <p15:guide id="8" pos="7564" userDrawn="1">
          <p15:clr>
            <a:srgbClr val="D1D1D1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dgespan.org/insights/beyond-the-grant-foundations-as-impact-investors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9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35.xml"/><Relationship Id="rId7" Type="http://schemas.openxmlformats.org/officeDocument/2006/relationships/image" Target="../media/image32.png"/><Relationship Id="rId12" Type="http://schemas.openxmlformats.org/officeDocument/2006/relationships/image" Target="../media/image9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36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35.png"/><Relationship Id="rId4" Type="http://schemas.openxmlformats.org/officeDocument/2006/relationships/tags" Target="../tags/tag36.xml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17.xml"/><Relationship Id="rId7" Type="http://schemas.openxmlformats.org/officeDocument/2006/relationships/image" Target="../media/image10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5.png"/><Relationship Id="rId5" Type="http://schemas.openxmlformats.org/officeDocument/2006/relationships/hyperlink" Target="https://liberation-ventures.onrender.com/Liberation%20Ventures_Why%20Reparations.pdf" TargetMode="External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9.png"/><Relationship Id="rId5" Type="http://schemas.openxmlformats.org/officeDocument/2006/relationships/image" Target="../media/image28.png"/><Relationship Id="rId4" Type="http://schemas.openxmlformats.org/officeDocument/2006/relationships/hyperlink" Target="https://medium.com/@liberationventures/reparations-polling-roundup-the-last-25-years-675daa49464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8F4F1A97-2E1A-BE7D-3256-60F6E55799F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41745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F4F1A97-2E1A-BE7D-3256-60F6E55799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btfpColumnIndicatorGroup2">
            <a:extLst>
              <a:ext uri="{FF2B5EF4-FFF2-40B4-BE49-F238E27FC236}">
                <a16:creationId xmlns:a16="http://schemas.microsoft.com/office/drawing/2014/main" id="{C9762E76-5C4D-DF3E-388A-9529FABBE7A1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1" name="btfpColumnGapBlocker265006">
              <a:extLst>
                <a:ext uri="{FF2B5EF4-FFF2-40B4-BE49-F238E27FC236}">
                  <a16:creationId xmlns:a16="http://schemas.microsoft.com/office/drawing/2014/main" id="{E16365F3-F86F-26F7-8FC9-415C3BA23264}"/>
                </a:ext>
              </a:extLst>
            </p:cNvPr>
            <p:cNvSpPr/>
            <p:nvPr/>
          </p:nvSpPr>
          <p:spPr bwMode="gray">
            <a:xfrm>
              <a:off x="12014200" y="6926580"/>
              <a:ext cx="1778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9" name="btfpColumnGapBlocker719554">
              <a:extLst>
                <a:ext uri="{FF2B5EF4-FFF2-40B4-BE49-F238E27FC236}">
                  <a16:creationId xmlns:a16="http://schemas.microsoft.com/office/drawing/2014/main" id="{0C0E7A87-E4C6-069E-BB60-109355D20979}"/>
                </a:ext>
              </a:extLst>
            </p:cNvPr>
            <p:cNvSpPr/>
            <p:nvPr/>
          </p:nvSpPr>
          <p:spPr bwMode="gray">
            <a:xfrm>
              <a:off x="0" y="6926580"/>
              <a:ext cx="4699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7" name="btfpColumnIndicator598012">
              <a:extLst>
                <a:ext uri="{FF2B5EF4-FFF2-40B4-BE49-F238E27FC236}">
                  <a16:creationId xmlns:a16="http://schemas.microsoft.com/office/drawing/2014/main" id="{529A4489-E914-6FBE-E89B-2D16FEA1F6F7}"/>
                </a:ext>
              </a:extLst>
            </p:cNvPr>
            <p:cNvCxnSpPr/>
            <p:nvPr/>
          </p:nvCxnSpPr>
          <p:spPr bwMode="gray">
            <a:xfrm flipV="1">
              <a:off x="12014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btfpColumnIndicator969103">
              <a:extLst>
                <a:ext uri="{FF2B5EF4-FFF2-40B4-BE49-F238E27FC236}">
                  <a16:creationId xmlns:a16="http://schemas.microsoft.com/office/drawing/2014/main" id="{334F4B1F-1C96-9E31-64F2-8E4C0C1BC337}"/>
                </a:ext>
              </a:extLst>
            </p:cNvPr>
            <p:cNvCxnSpPr/>
            <p:nvPr/>
          </p:nvCxnSpPr>
          <p:spPr bwMode="gray">
            <a:xfrm flipV="1">
              <a:off x="4699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btfpColumnIndicatorGroup1">
            <a:extLst>
              <a:ext uri="{FF2B5EF4-FFF2-40B4-BE49-F238E27FC236}">
                <a16:creationId xmlns:a16="http://schemas.microsoft.com/office/drawing/2014/main" id="{FEE77F09-E4FD-FAEC-6CF6-2DE703D75817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10" name="btfpColumnGapBlocker243201">
              <a:extLst>
                <a:ext uri="{FF2B5EF4-FFF2-40B4-BE49-F238E27FC236}">
                  <a16:creationId xmlns:a16="http://schemas.microsoft.com/office/drawing/2014/main" id="{A4A03417-1DBF-E60C-D926-177EB6CC07F4}"/>
                </a:ext>
              </a:extLst>
            </p:cNvPr>
            <p:cNvSpPr/>
            <p:nvPr/>
          </p:nvSpPr>
          <p:spPr bwMode="gray">
            <a:xfrm>
              <a:off x="12014200" y="-205740"/>
              <a:ext cx="1778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8" name="btfpColumnGapBlocker512550">
              <a:extLst>
                <a:ext uri="{FF2B5EF4-FFF2-40B4-BE49-F238E27FC236}">
                  <a16:creationId xmlns:a16="http://schemas.microsoft.com/office/drawing/2014/main" id="{A144D5BB-E754-1688-82F0-5AF2DF9F0880}"/>
                </a:ext>
              </a:extLst>
            </p:cNvPr>
            <p:cNvSpPr/>
            <p:nvPr/>
          </p:nvSpPr>
          <p:spPr bwMode="gray">
            <a:xfrm>
              <a:off x="0" y="-205740"/>
              <a:ext cx="4699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6" name="btfpColumnIndicator996599">
              <a:extLst>
                <a:ext uri="{FF2B5EF4-FFF2-40B4-BE49-F238E27FC236}">
                  <a16:creationId xmlns:a16="http://schemas.microsoft.com/office/drawing/2014/main" id="{48BB53CE-DF54-6C1F-8FF3-7D6F354161EF}"/>
                </a:ext>
              </a:extLst>
            </p:cNvPr>
            <p:cNvCxnSpPr/>
            <p:nvPr/>
          </p:nvCxnSpPr>
          <p:spPr bwMode="gray">
            <a:xfrm flipV="1">
              <a:off x="12014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btfpColumnIndicator439502">
              <a:extLst>
                <a:ext uri="{FF2B5EF4-FFF2-40B4-BE49-F238E27FC236}">
                  <a16:creationId xmlns:a16="http://schemas.microsoft.com/office/drawing/2014/main" id="{0C818837-C1DA-784F-AD94-568D3984C163}"/>
                </a:ext>
              </a:extLst>
            </p:cNvPr>
            <p:cNvCxnSpPr/>
            <p:nvPr/>
          </p:nvCxnSpPr>
          <p:spPr bwMode="gray">
            <a:xfrm flipV="1">
              <a:off x="4699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ubtitle 1">
            <a:extLst>
              <a:ext uri="{FF2B5EF4-FFF2-40B4-BE49-F238E27FC236}">
                <a16:creationId xmlns:a16="http://schemas.microsoft.com/office/drawing/2014/main" id="{29B97DED-63D3-3292-DB6C-30A82E4E0B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14, 2024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7516F5-B310-6236-E320-FE3FBD11CD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US" sz="4400" dirty="0"/>
              <a:t>Philanthropy’s Role in Reparations: Building a Culture of Repair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7E8C53-E863-A2CE-ED76-8FA4C67286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33"/>
          <a:stretch/>
        </p:blipFill>
        <p:spPr>
          <a:xfrm>
            <a:off x="594717" y="602959"/>
            <a:ext cx="1355668" cy="1018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691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btfpColumnIndicatorGroup2">
            <a:extLst>
              <a:ext uri="{FF2B5EF4-FFF2-40B4-BE49-F238E27FC236}">
                <a16:creationId xmlns:a16="http://schemas.microsoft.com/office/drawing/2014/main" id="{3799900F-E4E0-9F13-1AA5-5C90CBA6809F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28" name="btfpColumnGapBlocker587575">
              <a:extLst>
                <a:ext uri="{FF2B5EF4-FFF2-40B4-BE49-F238E27FC236}">
                  <a16:creationId xmlns:a16="http://schemas.microsoft.com/office/drawing/2014/main" id="{9D3A5D64-4CEA-8D89-5C32-2E57AD148247}"/>
                </a:ext>
              </a:extLst>
            </p:cNvPr>
            <p:cNvSpPr/>
            <p:nvPr/>
          </p:nvSpPr>
          <p:spPr bwMode="gray">
            <a:xfrm>
              <a:off x="12014200" y="6926580"/>
              <a:ext cx="1778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25" name="btfpColumnGapBlocker685824">
              <a:extLst>
                <a:ext uri="{FF2B5EF4-FFF2-40B4-BE49-F238E27FC236}">
                  <a16:creationId xmlns:a16="http://schemas.microsoft.com/office/drawing/2014/main" id="{57BBC394-9B08-3B0B-7FD9-1CE4602E1D45}"/>
                </a:ext>
              </a:extLst>
            </p:cNvPr>
            <p:cNvSpPr/>
            <p:nvPr/>
          </p:nvSpPr>
          <p:spPr bwMode="gray">
            <a:xfrm>
              <a:off x="0" y="6926580"/>
              <a:ext cx="4699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21" name="btfpColumnIndicator913620">
              <a:extLst>
                <a:ext uri="{FF2B5EF4-FFF2-40B4-BE49-F238E27FC236}">
                  <a16:creationId xmlns:a16="http://schemas.microsoft.com/office/drawing/2014/main" id="{879CB2CD-EAFE-E41C-4D69-EED0CA61D120}"/>
                </a:ext>
              </a:extLst>
            </p:cNvPr>
            <p:cNvCxnSpPr/>
            <p:nvPr/>
          </p:nvCxnSpPr>
          <p:spPr bwMode="gray">
            <a:xfrm flipV="1">
              <a:off x="12014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btfpColumnIndicator978670">
              <a:extLst>
                <a:ext uri="{FF2B5EF4-FFF2-40B4-BE49-F238E27FC236}">
                  <a16:creationId xmlns:a16="http://schemas.microsoft.com/office/drawing/2014/main" id="{92E326BF-E64F-397B-3FAE-D543C8665C19}"/>
                </a:ext>
              </a:extLst>
            </p:cNvPr>
            <p:cNvCxnSpPr/>
            <p:nvPr/>
          </p:nvCxnSpPr>
          <p:spPr bwMode="gray">
            <a:xfrm flipV="1">
              <a:off x="4699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btfpColumnIndicatorGroup1">
            <a:extLst>
              <a:ext uri="{FF2B5EF4-FFF2-40B4-BE49-F238E27FC236}">
                <a16:creationId xmlns:a16="http://schemas.microsoft.com/office/drawing/2014/main" id="{71A2895A-2AF0-5B87-A153-6981D7B0738F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26" name="btfpColumnGapBlocker496113">
              <a:extLst>
                <a:ext uri="{FF2B5EF4-FFF2-40B4-BE49-F238E27FC236}">
                  <a16:creationId xmlns:a16="http://schemas.microsoft.com/office/drawing/2014/main" id="{7D0E9023-22D5-4ABC-0926-550554380ECA}"/>
                </a:ext>
              </a:extLst>
            </p:cNvPr>
            <p:cNvSpPr/>
            <p:nvPr/>
          </p:nvSpPr>
          <p:spPr bwMode="gray">
            <a:xfrm>
              <a:off x="12014200" y="-205740"/>
              <a:ext cx="1778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23" name="btfpColumnGapBlocker379534">
              <a:extLst>
                <a:ext uri="{FF2B5EF4-FFF2-40B4-BE49-F238E27FC236}">
                  <a16:creationId xmlns:a16="http://schemas.microsoft.com/office/drawing/2014/main" id="{B66131DA-4487-DEA5-B59A-F369BF7D123E}"/>
                </a:ext>
              </a:extLst>
            </p:cNvPr>
            <p:cNvSpPr/>
            <p:nvPr/>
          </p:nvSpPr>
          <p:spPr bwMode="gray">
            <a:xfrm>
              <a:off x="0" y="-205740"/>
              <a:ext cx="4699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20" name="btfpColumnIndicator160267">
              <a:extLst>
                <a:ext uri="{FF2B5EF4-FFF2-40B4-BE49-F238E27FC236}">
                  <a16:creationId xmlns:a16="http://schemas.microsoft.com/office/drawing/2014/main" id="{D2EC4B80-182D-3215-C052-52C530957B02}"/>
                </a:ext>
              </a:extLst>
            </p:cNvPr>
            <p:cNvCxnSpPr/>
            <p:nvPr/>
          </p:nvCxnSpPr>
          <p:spPr bwMode="gray">
            <a:xfrm flipV="1">
              <a:off x="12014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btfpColumnIndicator763919">
              <a:extLst>
                <a:ext uri="{FF2B5EF4-FFF2-40B4-BE49-F238E27FC236}">
                  <a16:creationId xmlns:a16="http://schemas.microsoft.com/office/drawing/2014/main" id="{1F3F8C9E-C705-8057-6E65-5458A630A162}"/>
                </a:ext>
              </a:extLst>
            </p:cNvPr>
            <p:cNvCxnSpPr/>
            <p:nvPr/>
          </p:nvCxnSpPr>
          <p:spPr bwMode="gray">
            <a:xfrm flipV="1">
              <a:off x="4699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D29133-5B35-4938-C20B-11907EAE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79" y="6"/>
            <a:ext cx="11522075" cy="876687"/>
          </a:xfrm>
        </p:spPr>
        <p:txBody>
          <a:bodyPr/>
          <a:lstStyle/>
          <a:p>
            <a:r>
              <a:rPr lang="en-US"/>
              <a:t>We identified three key roles for philanthropy to play in the movement for reparations and building a culture of repair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2C7B7A4-7E83-0A1B-CE96-723329EF301A}"/>
              </a:ext>
            </a:extLst>
          </p:cNvPr>
          <p:cNvGrpSpPr/>
          <p:nvPr/>
        </p:nvGrpSpPr>
        <p:grpSpPr>
          <a:xfrm>
            <a:off x="1328816" y="1282492"/>
            <a:ext cx="9829800" cy="4301877"/>
            <a:chOff x="1066800" y="1285786"/>
            <a:chExt cx="9829800" cy="430187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C4B2153-3E2B-5945-E793-BB6F15E0010F}"/>
                </a:ext>
              </a:extLst>
            </p:cNvPr>
            <p:cNvCxnSpPr>
              <a:cxnSpLocks/>
            </p:cNvCxnSpPr>
            <p:nvPr/>
          </p:nvCxnSpPr>
          <p:spPr>
            <a:xfrm>
              <a:off x="1423943" y="1400086"/>
              <a:ext cx="0" cy="3657600"/>
            </a:xfrm>
            <a:prstGeom prst="line">
              <a:avLst/>
            </a:prstGeom>
            <a:ln w="38100" cap="flat">
              <a:solidFill>
                <a:schemeClr val="bg1"/>
              </a:solidFill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tfpNumberBubble852262">
              <a:extLst>
                <a:ext uri="{FF2B5EF4-FFF2-40B4-BE49-F238E27FC236}">
                  <a16:creationId xmlns:a16="http://schemas.microsoft.com/office/drawing/2014/main" id="{8D83ABD8-7ED2-765B-1945-A980B45E85C4}"/>
                </a:ext>
              </a:extLst>
            </p:cNvPr>
            <p:cNvSpPr/>
            <p:nvPr/>
          </p:nvSpPr>
          <p:spPr bwMode="gray">
            <a:xfrm>
              <a:off x="1066800" y="1285786"/>
              <a:ext cx="714286" cy="714286"/>
            </a:xfrm>
            <a:prstGeom prst="ellipse">
              <a:avLst/>
            </a:prstGeom>
            <a:solidFill>
              <a:srgbClr val="008542"/>
            </a:solidFill>
            <a:ln w="190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0"/>
                </a:spcBef>
                <a:buNone/>
              </a:pPr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6" name="btfpNumberBubble852262">
              <a:extLst>
                <a:ext uri="{FF2B5EF4-FFF2-40B4-BE49-F238E27FC236}">
                  <a16:creationId xmlns:a16="http://schemas.microsoft.com/office/drawing/2014/main" id="{8455A147-5AF6-E911-338A-1046CF4E1DE9}"/>
                </a:ext>
              </a:extLst>
            </p:cNvPr>
            <p:cNvSpPr/>
            <p:nvPr/>
          </p:nvSpPr>
          <p:spPr bwMode="gray">
            <a:xfrm>
              <a:off x="1066800" y="4722688"/>
              <a:ext cx="714286" cy="714286"/>
            </a:xfrm>
            <a:prstGeom prst="ellipse">
              <a:avLst/>
            </a:prstGeom>
            <a:solidFill>
              <a:srgbClr val="7AB800"/>
            </a:solidFill>
            <a:ln w="190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0"/>
                </a:spcBef>
                <a:buNone/>
              </a:pPr>
              <a:r>
                <a:rPr lang="en-US" sz="3200" b="1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C79ED7-6DCA-6CBE-36B5-A6227219C114}"/>
                </a:ext>
              </a:extLst>
            </p:cNvPr>
            <p:cNvSpPr txBox="1"/>
            <p:nvPr/>
          </p:nvSpPr>
          <p:spPr bwMode="gray">
            <a:xfrm>
              <a:off x="1981200" y="1442874"/>
              <a:ext cx="89154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sz="2000" b="1">
                  <a:solidFill>
                    <a:srgbClr val="008542"/>
                  </a:solidFill>
                </a:rPr>
                <a:t>Live into a culture of racial repair in your own institution </a:t>
              </a:r>
            </a:p>
          </p:txBody>
        </p:sp>
        <p:sp>
          <p:nvSpPr>
            <p:cNvPr id="15" name="btfpNumberBubble852262">
              <a:extLst>
                <a:ext uri="{FF2B5EF4-FFF2-40B4-BE49-F238E27FC236}">
                  <a16:creationId xmlns:a16="http://schemas.microsoft.com/office/drawing/2014/main" id="{A178EFC1-7030-E31D-8709-FE5FA036E88E}"/>
                </a:ext>
              </a:extLst>
            </p:cNvPr>
            <p:cNvSpPr/>
            <p:nvPr/>
          </p:nvSpPr>
          <p:spPr bwMode="gray">
            <a:xfrm>
              <a:off x="1066800" y="2842171"/>
              <a:ext cx="714286" cy="714286"/>
            </a:xfrm>
            <a:prstGeom prst="ellipse">
              <a:avLst/>
            </a:prstGeom>
            <a:solidFill>
              <a:srgbClr val="48A337"/>
            </a:solidFill>
            <a:ln w="190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0"/>
                </a:spcBef>
                <a:buNone/>
              </a:pPr>
              <a:r>
                <a:rPr lang="en-US" sz="32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673646B-44D7-E4CA-AC0E-2E3154B5BC25}"/>
                </a:ext>
              </a:extLst>
            </p:cNvPr>
            <p:cNvSpPr txBox="1"/>
            <p:nvPr/>
          </p:nvSpPr>
          <p:spPr bwMode="gray">
            <a:xfrm>
              <a:off x="1981200" y="2691483"/>
              <a:ext cx="891540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rtl="0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48A337"/>
                  </a:solidFill>
                </a:rPr>
                <a:t>Resource the reparations and repair ecosystem. </a:t>
              </a:r>
              <a:r>
                <a:rPr lang="en-US" sz="2000"/>
                <a:t>It may require considering how to integrate the reparations ecosystem into existing portfolios, into place-based strategies, and into designing new portfolios or initiatives.</a:t>
              </a:r>
              <a:endParaRPr lang="en-US" sz="16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049B9C6-01EB-1792-05B7-4B4B9CEB2D45}"/>
                </a:ext>
              </a:extLst>
            </p:cNvPr>
            <p:cNvSpPr txBox="1"/>
            <p:nvPr/>
          </p:nvSpPr>
          <p:spPr bwMode="gray">
            <a:xfrm>
              <a:off x="1981200" y="4572000"/>
              <a:ext cx="891540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sz="2000" b="1">
                  <a:solidFill>
                    <a:srgbClr val="7AB800"/>
                  </a:solidFill>
                </a:rPr>
                <a:t>Increase the use of Black asset managers and Black-owned investment firms. </a:t>
              </a:r>
              <a:r>
                <a:rPr lang="en-US" sz="2000"/>
                <a:t>Shifting endowments to </a:t>
              </a:r>
              <a:r>
                <a:rPr lang="en-US" sz="2000">
                  <a:solidFill>
                    <a:schemeClr val="accent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mission-related investments</a:t>
              </a:r>
              <a:r>
                <a:rPr lang="en-US" sz="2000">
                  <a:solidFill>
                    <a:schemeClr val="accent1"/>
                  </a:solidFill>
                </a:rPr>
                <a:t> </a:t>
              </a:r>
              <a:r>
                <a:rPr lang="en-US" sz="2000"/>
                <a:t>will benefit Black communities and contribute to racial repair. 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D4A03599-BC8E-08E6-775A-05EFE24499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33"/>
          <a:stretch/>
        </p:blipFill>
        <p:spPr>
          <a:xfrm>
            <a:off x="10707336" y="5593696"/>
            <a:ext cx="1355668" cy="1018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7728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btfpColumnIndicatorGroup2">
            <a:extLst>
              <a:ext uri="{FF2B5EF4-FFF2-40B4-BE49-F238E27FC236}">
                <a16:creationId xmlns:a16="http://schemas.microsoft.com/office/drawing/2014/main" id="{16DAFE42-0D64-273C-B901-0BCDE13E0453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23" name="btfpColumnGapBlocker351354">
              <a:extLst>
                <a:ext uri="{FF2B5EF4-FFF2-40B4-BE49-F238E27FC236}">
                  <a16:creationId xmlns:a16="http://schemas.microsoft.com/office/drawing/2014/main" id="{3B88AFAB-DA1B-5A26-1777-8C858CDD04DC}"/>
                </a:ext>
              </a:extLst>
            </p:cNvPr>
            <p:cNvSpPr/>
            <p:nvPr/>
          </p:nvSpPr>
          <p:spPr bwMode="gray">
            <a:xfrm>
              <a:off x="12014200" y="6926580"/>
              <a:ext cx="1778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20" name="btfpColumnGapBlocker826559">
              <a:extLst>
                <a:ext uri="{FF2B5EF4-FFF2-40B4-BE49-F238E27FC236}">
                  <a16:creationId xmlns:a16="http://schemas.microsoft.com/office/drawing/2014/main" id="{E3B3857C-2A16-17AF-4952-5F0CBE1C88C0}"/>
                </a:ext>
              </a:extLst>
            </p:cNvPr>
            <p:cNvSpPr/>
            <p:nvPr/>
          </p:nvSpPr>
          <p:spPr bwMode="gray">
            <a:xfrm>
              <a:off x="0" y="6926580"/>
              <a:ext cx="4699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18" name="btfpColumnIndicator793741">
              <a:extLst>
                <a:ext uri="{FF2B5EF4-FFF2-40B4-BE49-F238E27FC236}">
                  <a16:creationId xmlns:a16="http://schemas.microsoft.com/office/drawing/2014/main" id="{30DC99AA-6206-6AA4-98C1-1EB1C9A55C73}"/>
                </a:ext>
              </a:extLst>
            </p:cNvPr>
            <p:cNvCxnSpPr/>
            <p:nvPr/>
          </p:nvCxnSpPr>
          <p:spPr bwMode="gray">
            <a:xfrm flipV="1">
              <a:off x="12014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btfpColumnIndicator609725">
              <a:extLst>
                <a:ext uri="{FF2B5EF4-FFF2-40B4-BE49-F238E27FC236}">
                  <a16:creationId xmlns:a16="http://schemas.microsoft.com/office/drawing/2014/main" id="{16A6E6A0-15C8-11CC-A67E-4334CAC3F0B9}"/>
                </a:ext>
              </a:extLst>
            </p:cNvPr>
            <p:cNvCxnSpPr/>
            <p:nvPr/>
          </p:nvCxnSpPr>
          <p:spPr bwMode="gray">
            <a:xfrm flipV="1">
              <a:off x="4699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btfpColumnIndicatorGroup1">
            <a:extLst>
              <a:ext uri="{FF2B5EF4-FFF2-40B4-BE49-F238E27FC236}">
                <a16:creationId xmlns:a16="http://schemas.microsoft.com/office/drawing/2014/main" id="{F9291692-E5F0-A5E6-47BB-6808573995AE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22" name="btfpColumnGapBlocker687548">
              <a:extLst>
                <a:ext uri="{FF2B5EF4-FFF2-40B4-BE49-F238E27FC236}">
                  <a16:creationId xmlns:a16="http://schemas.microsoft.com/office/drawing/2014/main" id="{AB952FCF-E8D1-C4C5-D6F7-C98E7011F76F}"/>
                </a:ext>
              </a:extLst>
            </p:cNvPr>
            <p:cNvSpPr/>
            <p:nvPr/>
          </p:nvSpPr>
          <p:spPr bwMode="gray">
            <a:xfrm>
              <a:off x="12014200" y="-205740"/>
              <a:ext cx="1778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btfpColumnGapBlocker657634">
              <a:extLst>
                <a:ext uri="{FF2B5EF4-FFF2-40B4-BE49-F238E27FC236}">
                  <a16:creationId xmlns:a16="http://schemas.microsoft.com/office/drawing/2014/main" id="{08A7ABD5-CEDF-07B1-0675-06DE404BA2CD}"/>
                </a:ext>
              </a:extLst>
            </p:cNvPr>
            <p:cNvSpPr/>
            <p:nvPr/>
          </p:nvSpPr>
          <p:spPr bwMode="gray">
            <a:xfrm>
              <a:off x="0" y="-205740"/>
              <a:ext cx="4699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17" name="btfpColumnIndicator916490">
              <a:extLst>
                <a:ext uri="{FF2B5EF4-FFF2-40B4-BE49-F238E27FC236}">
                  <a16:creationId xmlns:a16="http://schemas.microsoft.com/office/drawing/2014/main" id="{5661065F-1FDC-84AB-1B25-12FA2BA09050}"/>
                </a:ext>
              </a:extLst>
            </p:cNvPr>
            <p:cNvCxnSpPr/>
            <p:nvPr/>
          </p:nvCxnSpPr>
          <p:spPr bwMode="gray">
            <a:xfrm flipV="1">
              <a:off x="12014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btfpColumnIndicator196899">
              <a:extLst>
                <a:ext uri="{FF2B5EF4-FFF2-40B4-BE49-F238E27FC236}">
                  <a16:creationId xmlns:a16="http://schemas.microsoft.com/office/drawing/2014/main" id="{4FF10F3C-3021-5D96-F451-F52EDFE96D05}"/>
                </a:ext>
              </a:extLst>
            </p:cNvPr>
            <p:cNvCxnSpPr/>
            <p:nvPr/>
          </p:nvCxnSpPr>
          <p:spPr bwMode="gray">
            <a:xfrm flipV="1">
              <a:off x="4699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52477811-5416-E3D5-1676-3AE48DB4F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79" y="6"/>
            <a:ext cx="11522075" cy="876687"/>
          </a:xfrm>
        </p:spPr>
        <p:txBody>
          <a:bodyPr/>
          <a:lstStyle/>
          <a:p>
            <a:r>
              <a:rPr lang="en-US"/>
              <a:t>Repair is possible and now is the time to resource the ecosystem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B74060C-F487-6DED-9D9F-0873A8AA5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217" y="1257299"/>
            <a:ext cx="9215635" cy="4114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7D71DC-B7EC-04BC-E460-2A31C41F40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1763"/>
          <a:stretch/>
        </p:blipFill>
        <p:spPr>
          <a:xfrm>
            <a:off x="3019432" y="5372100"/>
            <a:ext cx="6115046" cy="1143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53A8D56-C17A-C845-9A31-410238862D60}"/>
              </a:ext>
            </a:extLst>
          </p:cNvPr>
          <p:cNvSpPr txBox="1"/>
          <p:nvPr/>
        </p:nvSpPr>
        <p:spPr bwMode="gray">
          <a:xfrm>
            <a:off x="514350" y="6602715"/>
            <a:ext cx="7315200" cy="1958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l">
              <a:spcBef>
                <a:spcPts val="1200"/>
              </a:spcBef>
              <a:buNone/>
            </a:pPr>
            <a:r>
              <a:rPr lang="en-US" sz="800"/>
              <a:t>Source: The Bridgespan Group; Adapted from Liberation Ventures, “Why Reparations?”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5C12EE0-89A5-FA1E-F5F8-A7D3EFC953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33"/>
          <a:stretch/>
        </p:blipFill>
        <p:spPr>
          <a:xfrm>
            <a:off x="10707336" y="5593696"/>
            <a:ext cx="1355668" cy="1018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019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btfpColumnIndicatorGroup2">
            <a:extLst>
              <a:ext uri="{FF2B5EF4-FFF2-40B4-BE49-F238E27FC236}">
                <a16:creationId xmlns:a16="http://schemas.microsoft.com/office/drawing/2014/main" id="{4C80EA7D-AAC5-CBEC-EACD-C2A2DF1F632F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25" name="btfpColumnGapBlocker240344">
              <a:extLst>
                <a:ext uri="{FF2B5EF4-FFF2-40B4-BE49-F238E27FC236}">
                  <a16:creationId xmlns:a16="http://schemas.microsoft.com/office/drawing/2014/main" id="{61BB9C79-96C1-EFE2-1221-5E60579FE3B5}"/>
                </a:ext>
              </a:extLst>
            </p:cNvPr>
            <p:cNvSpPr/>
            <p:nvPr/>
          </p:nvSpPr>
          <p:spPr bwMode="gray">
            <a:xfrm>
              <a:off x="12014200" y="6926580"/>
              <a:ext cx="1778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23" name="btfpColumnGapBlocker763511">
              <a:extLst>
                <a:ext uri="{FF2B5EF4-FFF2-40B4-BE49-F238E27FC236}">
                  <a16:creationId xmlns:a16="http://schemas.microsoft.com/office/drawing/2014/main" id="{1F89F05E-9951-F327-5F62-E00B57736DE9}"/>
                </a:ext>
              </a:extLst>
            </p:cNvPr>
            <p:cNvSpPr/>
            <p:nvPr/>
          </p:nvSpPr>
          <p:spPr bwMode="gray">
            <a:xfrm>
              <a:off x="0" y="6926580"/>
              <a:ext cx="4699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18" name="btfpColumnIndicator907873">
              <a:extLst>
                <a:ext uri="{FF2B5EF4-FFF2-40B4-BE49-F238E27FC236}">
                  <a16:creationId xmlns:a16="http://schemas.microsoft.com/office/drawing/2014/main" id="{D68DC6E1-5C54-4D89-FD1F-B9BA06A29B25}"/>
                </a:ext>
              </a:extLst>
            </p:cNvPr>
            <p:cNvCxnSpPr/>
            <p:nvPr/>
          </p:nvCxnSpPr>
          <p:spPr bwMode="gray">
            <a:xfrm flipV="1">
              <a:off x="12014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btfpColumnIndicator792767">
              <a:extLst>
                <a:ext uri="{FF2B5EF4-FFF2-40B4-BE49-F238E27FC236}">
                  <a16:creationId xmlns:a16="http://schemas.microsoft.com/office/drawing/2014/main" id="{22CA820E-1DF7-7A70-477F-B79467D4F968}"/>
                </a:ext>
              </a:extLst>
            </p:cNvPr>
            <p:cNvCxnSpPr/>
            <p:nvPr/>
          </p:nvCxnSpPr>
          <p:spPr bwMode="gray">
            <a:xfrm flipV="1">
              <a:off x="4699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btfpColumnIndicatorGroup1">
            <a:extLst>
              <a:ext uri="{FF2B5EF4-FFF2-40B4-BE49-F238E27FC236}">
                <a16:creationId xmlns:a16="http://schemas.microsoft.com/office/drawing/2014/main" id="{A9FD8419-CADB-BC9F-6A16-20D2DF50A240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24" name="btfpColumnGapBlocker445215">
              <a:extLst>
                <a:ext uri="{FF2B5EF4-FFF2-40B4-BE49-F238E27FC236}">
                  <a16:creationId xmlns:a16="http://schemas.microsoft.com/office/drawing/2014/main" id="{5F2BAC91-1AB0-8CBC-AF7C-E31560135BC5}"/>
                </a:ext>
              </a:extLst>
            </p:cNvPr>
            <p:cNvSpPr/>
            <p:nvPr/>
          </p:nvSpPr>
          <p:spPr bwMode="gray">
            <a:xfrm>
              <a:off x="12014200" y="-205740"/>
              <a:ext cx="1778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btfpColumnGapBlocker501511">
              <a:extLst>
                <a:ext uri="{FF2B5EF4-FFF2-40B4-BE49-F238E27FC236}">
                  <a16:creationId xmlns:a16="http://schemas.microsoft.com/office/drawing/2014/main" id="{09FB8FF3-1484-10AB-80E4-E95C5910C6D1}"/>
                </a:ext>
              </a:extLst>
            </p:cNvPr>
            <p:cNvSpPr/>
            <p:nvPr/>
          </p:nvSpPr>
          <p:spPr bwMode="gray">
            <a:xfrm>
              <a:off x="0" y="-205740"/>
              <a:ext cx="4699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16" name="btfpColumnIndicator366514">
              <a:extLst>
                <a:ext uri="{FF2B5EF4-FFF2-40B4-BE49-F238E27FC236}">
                  <a16:creationId xmlns:a16="http://schemas.microsoft.com/office/drawing/2014/main" id="{170E93F0-0D1B-3E5F-9D4D-C45D11DF9A28}"/>
                </a:ext>
              </a:extLst>
            </p:cNvPr>
            <p:cNvCxnSpPr/>
            <p:nvPr/>
          </p:nvCxnSpPr>
          <p:spPr bwMode="gray">
            <a:xfrm flipV="1">
              <a:off x="12014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btfpColumnIndicator476266">
              <a:extLst>
                <a:ext uri="{FF2B5EF4-FFF2-40B4-BE49-F238E27FC236}">
                  <a16:creationId xmlns:a16="http://schemas.microsoft.com/office/drawing/2014/main" id="{647D910B-EF2B-1387-C3AE-7CF42E533920}"/>
                </a:ext>
              </a:extLst>
            </p:cNvPr>
            <p:cNvCxnSpPr/>
            <p:nvPr/>
          </p:nvCxnSpPr>
          <p:spPr bwMode="gray">
            <a:xfrm flipV="1">
              <a:off x="4699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B84239D-9CF2-36D7-35BA-0E8A4899AA4C}"/>
              </a:ext>
            </a:extLst>
          </p:cNvPr>
          <p:cNvSpPr txBox="1"/>
          <p:nvPr/>
        </p:nvSpPr>
        <p:spPr bwMode="gray">
          <a:xfrm>
            <a:off x="1036756" y="1485900"/>
            <a:ext cx="10413921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000"/>
              <a:t> Reparations is more than an overdue paycheck, but also about </a:t>
            </a:r>
            <a:r>
              <a:rPr lang="en-US" sz="2000" b="1">
                <a:solidFill>
                  <a:schemeClr val="accent1"/>
                </a:solidFill>
              </a:rPr>
              <a:t>creating and sustaining a culture of racial repair</a:t>
            </a:r>
            <a:endParaRPr lang="en-US" sz="2000"/>
          </a:p>
          <a:p>
            <a:pPr>
              <a:spcBef>
                <a:spcPts val="2400"/>
              </a:spcBef>
            </a:pPr>
            <a:r>
              <a:rPr lang="en-US" sz="2000" b="1"/>
              <a:t> </a:t>
            </a:r>
            <a:r>
              <a:rPr lang="en-US" sz="2000" b="1">
                <a:solidFill>
                  <a:schemeClr val="accent1"/>
                </a:solidFill>
              </a:rPr>
              <a:t>There is a role for philanthropy in reparations </a:t>
            </a:r>
          </a:p>
          <a:p>
            <a:pPr lvl="1">
              <a:spcBef>
                <a:spcPts val="1200"/>
              </a:spcBef>
            </a:pPr>
            <a:r>
              <a:rPr lang="en-US" sz="1800"/>
              <a:t>Live into a culture of repair within your own institutions </a:t>
            </a:r>
          </a:p>
          <a:p>
            <a:pPr lvl="1">
              <a:spcBef>
                <a:spcPts val="1200"/>
              </a:spcBef>
            </a:pPr>
            <a:r>
              <a:rPr lang="en-US" sz="1800"/>
              <a:t>Resource the reparations ecosystem </a:t>
            </a:r>
          </a:p>
          <a:p>
            <a:pPr lvl="1">
              <a:spcBef>
                <a:spcPts val="1200"/>
              </a:spcBef>
            </a:pPr>
            <a:r>
              <a:rPr lang="en-US" sz="1800"/>
              <a:t>Ensure your endowment is mission-aligned and shift resource management to Black-led firms and Black investment managers </a:t>
            </a:r>
            <a:endParaRPr lang="en-US" sz="2000"/>
          </a:p>
          <a:p>
            <a:pPr>
              <a:spcBef>
                <a:spcPts val="2400"/>
              </a:spcBef>
            </a:pPr>
            <a:r>
              <a:rPr lang="en-US" sz="2000"/>
              <a:t> </a:t>
            </a:r>
            <a:r>
              <a:rPr lang="en-US" sz="2000" b="1">
                <a:solidFill>
                  <a:schemeClr val="accent1"/>
                </a:solidFill>
              </a:rPr>
              <a:t>The bigger risk is staying on the sidelines</a:t>
            </a:r>
            <a:r>
              <a:rPr lang="en-US" sz="2000"/>
              <a:t>, especially at a time when powerful movements are underway to erase Black history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D29133-5B35-4938-C20B-11907EAE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79" y="6"/>
            <a:ext cx="11522075" cy="876687"/>
          </a:xfrm>
        </p:spPr>
        <p:txBody>
          <a:bodyPr/>
          <a:lstStyle/>
          <a:p>
            <a:r>
              <a:rPr lang="en-US"/>
              <a:t>Key takeaways</a:t>
            </a:r>
          </a:p>
        </p:txBody>
      </p:sp>
      <p:grpSp>
        <p:nvGrpSpPr>
          <p:cNvPr id="20" name="btfpIcon265676">
            <a:extLst>
              <a:ext uri="{FF2B5EF4-FFF2-40B4-BE49-F238E27FC236}">
                <a16:creationId xmlns:a16="http://schemas.microsoft.com/office/drawing/2014/main" id="{F91BF730-63F2-3F2F-2B6A-3BD8DA7FE57E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1125204" y="342903"/>
            <a:ext cx="914401" cy="914401"/>
            <a:chOff x="4221544" y="3115116"/>
            <a:chExt cx="1081088" cy="1081088"/>
          </a:xfrm>
        </p:grpSpPr>
        <p:sp>
          <p:nvSpPr>
            <p:cNvPr id="21" name="btfpIconCircle265676">
              <a:extLst>
                <a:ext uri="{FF2B5EF4-FFF2-40B4-BE49-F238E27FC236}">
                  <a16:creationId xmlns:a16="http://schemas.microsoft.com/office/drawing/2014/main" id="{EF5A3EA9-2EFD-2CCF-A872-E8FF008DFA12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1544" y="3115116"/>
              <a:ext cx="1081088" cy="1081088"/>
            </a:xfrm>
            <a:prstGeom prst="ellipse">
              <a:avLst/>
            </a:prstGeom>
            <a:solidFill>
              <a:srgbClr val="00A9E0"/>
            </a:solidFill>
            <a:ln w="222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pic>
          <p:nvPicPr>
            <p:cNvPr id="22" name="btfpIconLines265676">
              <a:extLst>
                <a:ext uri="{FF2B5EF4-FFF2-40B4-BE49-F238E27FC236}">
                  <a16:creationId xmlns:a16="http://schemas.microsoft.com/office/drawing/2014/main" id="{EFDE5852-0549-ECCD-2F78-35078D19DDA0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1544" y="3115116"/>
              <a:ext cx="1081088" cy="1081088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C6F78D04-8533-1BD3-03F4-9640F77237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33"/>
          <a:stretch/>
        </p:blipFill>
        <p:spPr>
          <a:xfrm>
            <a:off x="10707336" y="5593696"/>
            <a:ext cx="1355668" cy="1018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387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btfpColumnIndicatorGroup2">
            <a:extLst>
              <a:ext uri="{FF2B5EF4-FFF2-40B4-BE49-F238E27FC236}">
                <a16:creationId xmlns:a16="http://schemas.microsoft.com/office/drawing/2014/main" id="{CE5988D6-3FB6-6BA7-17AD-E40B75488F51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24" name="btfpColumnGapBlocker389382">
              <a:extLst>
                <a:ext uri="{FF2B5EF4-FFF2-40B4-BE49-F238E27FC236}">
                  <a16:creationId xmlns:a16="http://schemas.microsoft.com/office/drawing/2014/main" id="{87A9442E-AEE8-E43A-5A15-741BAC6EF683}"/>
                </a:ext>
              </a:extLst>
            </p:cNvPr>
            <p:cNvSpPr/>
            <p:nvPr/>
          </p:nvSpPr>
          <p:spPr bwMode="gray">
            <a:xfrm>
              <a:off x="12014200" y="6926580"/>
              <a:ext cx="1778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22" name="btfpColumnGapBlocker435176">
              <a:extLst>
                <a:ext uri="{FF2B5EF4-FFF2-40B4-BE49-F238E27FC236}">
                  <a16:creationId xmlns:a16="http://schemas.microsoft.com/office/drawing/2014/main" id="{D1E94F2D-A7BE-FD67-16B4-1D20F88E6515}"/>
                </a:ext>
              </a:extLst>
            </p:cNvPr>
            <p:cNvSpPr/>
            <p:nvPr/>
          </p:nvSpPr>
          <p:spPr bwMode="gray">
            <a:xfrm>
              <a:off x="0" y="6926580"/>
              <a:ext cx="4699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20" name="btfpColumnIndicator512751">
              <a:extLst>
                <a:ext uri="{FF2B5EF4-FFF2-40B4-BE49-F238E27FC236}">
                  <a16:creationId xmlns:a16="http://schemas.microsoft.com/office/drawing/2014/main" id="{0EC40568-A3B0-826E-853D-102A67005BAD}"/>
                </a:ext>
              </a:extLst>
            </p:cNvPr>
            <p:cNvCxnSpPr/>
            <p:nvPr/>
          </p:nvCxnSpPr>
          <p:spPr bwMode="gray">
            <a:xfrm flipV="1">
              <a:off x="12014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btfpColumnIndicator242489">
              <a:extLst>
                <a:ext uri="{FF2B5EF4-FFF2-40B4-BE49-F238E27FC236}">
                  <a16:creationId xmlns:a16="http://schemas.microsoft.com/office/drawing/2014/main" id="{ED9D1DBB-A933-5A0A-3C3A-813C143F63E2}"/>
                </a:ext>
              </a:extLst>
            </p:cNvPr>
            <p:cNvCxnSpPr/>
            <p:nvPr/>
          </p:nvCxnSpPr>
          <p:spPr bwMode="gray">
            <a:xfrm flipV="1">
              <a:off x="4699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btfpColumnIndicatorGroup1">
            <a:extLst>
              <a:ext uri="{FF2B5EF4-FFF2-40B4-BE49-F238E27FC236}">
                <a16:creationId xmlns:a16="http://schemas.microsoft.com/office/drawing/2014/main" id="{0A759AF0-B9AD-4C7E-4F9F-89CECF294F13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23" name="btfpColumnGapBlocker798929">
              <a:extLst>
                <a:ext uri="{FF2B5EF4-FFF2-40B4-BE49-F238E27FC236}">
                  <a16:creationId xmlns:a16="http://schemas.microsoft.com/office/drawing/2014/main" id="{A35EC196-E262-02CB-5361-3DC25B43C531}"/>
                </a:ext>
              </a:extLst>
            </p:cNvPr>
            <p:cNvSpPr/>
            <p:nvPr/>
          </p:nvSpPr>
          <p:spPr bwMode="gray">
            <a:xfrm>
              <a:off x="12014200" y="-205740"/>
              <a:ext cx="1778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btfpColumnGapBlocker885473">
              <a:extLst>
                <a:ext uri="{FF2B5EF4-FFF2-40B4-BE49-F238E27FC236}">
                  <a16:creationId xmlns:a16="http://schemas.microsoft.com/office/drawing/2014/main" id="{3D8936EC-01ED-2138-CFF9-EBAA16F78712}"/>
                </a:ext>
              </a:extLst>
            </p:cNvPr>
            <p:cNvSpPr/>
            <p:nvPr/>
          </p:nvSpPr>
          <p:spPr bwMode="gray">
            <a:xfrm>
              <a:off x="0" y="-205740"/>
              <a:ext cx="4699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18" name="btfpColumnIndicator807679">
              <a:extLst>
                <a:ext uri="{FF2B5EF4-FFF2-40B4-BE49-F238E27FC236}">
                  <a16:creationId xmlns:a16="http://schemas.microsoft.com/office/drawing/2014/main" id="{2D6AB539-95D6-7E06-FB7D-1D1329A52F19}"/>
                </a:ext>
              </a:extLst>
            </p:cNvPr>
            <p:cNvCxnSpPr/>
            <p:nvPr/>
          </p:nvCxnSpPr>
          <p:spPr bwMode="gray">
            <a:xfrm flipV="1">
              <a:off x="12014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btfpColumnIndicator607590">
              <a:extLst>
                <a:ext uri="{FF2B5EF4-FFF2-40B4-BE49-F238E27FC236}">
                  <a16:creationId xmlns:a16="http://schemas.microsoft.com/office/drawing/2014/main" id="{4B26AB46-0A62-0681-A141-DA25D0A4D890}"/>
                </a:ext>
              </a:extLst>
            </p:cNvPr>
            <p:cNvCxnSpPr/>
            <p:nvPr/>
          </p:nvCxnSpPr>
          <p:spPr bwMode="gray">
            <a:xfrm flipV="1">
              <a:off x="4699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btfpLayoutConfig" hidden="1"/>
          <p:cNvSpPr txBox="1"/>
          <p:nvPr/>
        </p:nvSpPr>
        <p:spPr bwMode="gray">
          <a:xfrm>
            <a:off x="12700" y="12700"/>
            <a:ext cx="426967" cy="88092"/>
          </a:xfrm>
          <a:prstGeom prst="rect">
            <a:avLst/>
          </a:prstGeom>
          <a:noFill/>
        </p:spPr>
        <p:txBody>
          <a:bodyPr vert="horz" wrap="none" lIns="36000" tIns="36000" rIns="36000" bIns="36000" rtlCol="0">
            <a:spAutoFit/>
          </a:bodyPr>
          <a:lstStyle/>
          <a:p>
            <a:pPr marL="0" indent="0" algn="l">
              <a:spcBef>
                <a:spcPts val="1200"/>
              </a:spcBef>
              <a:buNone/>
            </a:pPr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overall_0_132890683543515110 columns_1_132890673013020096 </a:t>
            </a:r>
          </a:p>
        </p:txBody>
      </p:sp>
      <p:pic>
        <p:nvPicPr>
          <p:cNvPr id="204" name="Picture 20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4" y="5881616"/>
            <a:ext cx="1785737" cy="79621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55474" y="1555474"/>
            <a:ext cx="6858000" cy="374705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7" y="5730832"/>
            <a:ext cx="2320031" cy="103444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146151" y="1808255"/>
            <a:ext cx="7027371" cy="3241489"/>
            <a:chOff x="4569897" y="1904815"/>
            <a:chExt cx="7027371" cy="3241489"/>
          </a:xfrm>
        </p:grpSpPr>
        <p:sp>
          <p:nvSpPr>
            <p:cNvPr id="19" name="btfpBulletedList524527"/>
            <p:cNvSpPr txBox="1">
              <a:spLocks/>
            </p:cNvSpPr>
            <p:nvPr/>
          </p:nvSpPr>
          <p:spPr>
            <a:xfrm>
              <a:off x="5324447" y="2817568"/>
              <a:ext cx="6272821" cy="2328736"/>
            </a:xfrm>
            <a:prstGeom prst="rect">
              <a:avLst/>
            </a:prstGeom>
          </p:spPr>
          <p:txBody>
            <a:bodyPr wrap="square"/>
            <a:lstStyle>
              <a:lvl1pPr marL="177417" indent="-177417" algn="l" defTabSz="89638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4835" indent="-177417" algn="l" defTabSz="89638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24471" indent="-169636" algn="l" defTabSz="89638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&gt;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01888" indent="-177417" algn="l" defTabSz="89638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80862" indent="-178974" algn="l" defTabSz="89638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&gt;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65045" indent="-224096" algn="l" defTabSz="8963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13235" indent="-224096" algn="l" defTabSz="8963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61424" indent="-224096" algn="l" defTabSz="8963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09615" indent="-224096" algn="l" defTabSz="8963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846587">
                <a:spcBef>
                  <a:spcPts val="3600"/>
                </a:spcBef>
                <a:buNone/>
              </a:pPr>
              <a:r>
                <a:rPr lang="en-US" sz="2800">
                  <a:solidFill>
                    <a:srgbClr val="00A9E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Publications@Bridgespan.org </a:t>
              </a:r>
            </a:p>
            <a:p>
              <a:pPr marL="0" indent="0" defTabSz="846587">
                <a:spcBef>
                  <a:spcPts val="3600"/>
                </a:spcBef>
                <a:buNone/>
              </a:pPr>
              <a:r>
                <a:rPr lang="en-US" sz="2800">
                  <a:solidFill>
                    <a:srgbClr val="00A9E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www.Bspan.org/subscribe</a:t>
              </a:r>
            </a:p>
            <a:p>
              <a:pPr marL="0" indent="0" defTabSz="846587">
                <a:spcBef>
                  <a:spcPts val="3600"/>
                </a:spcBef>
                <a:buNone/>
              </a:pPr>
              <a:r>
                <a:rPr lang="en-US" sz="2800">
                  <a:solidFill>
                    <a:srgbClr val="00A9E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@BridgespanGroup</a:t>
              </a:r>
            </a:p>
            <a:p>
              <a:pPr marL="0" indent="0" defTabSz="846587">
                <a:spcBef>
                  <a:spcPts val="0"/>
                </a:spcBef>
                <a:buNone/>
              </a:pPr>
              <a:endParaRPr lang="en-US" sz="2800">
                <a:solidFill>
                  <a:srgbClr val="00A9E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5" name="btfpIcon527659"/>
            <p:cNvGrpSpPr/>
            <p:nvPr>
              <p:custDataLst>
                <p:tags r:id="rId2"/>
              </p:custDataLst>
            </p:nvPr>
          </p:nvGrpSpPr>
          <p:grpSpPr>
            <a:xfrm>
              <a:off x="4569897" y="2861133"/>
              <a:ext cx="540544" cy="540544"/>
              <a:chOff x="4348209" y="6704663"/>
              <a:chExt cx="1081088" cy="1081088"/>
            </a:xfrm>
          </p:grpSpPr>
          <p:sp>
            <p:nvSpPr>
              <p:cNvPr id="26" name="btfpIconCircle527659"/>
              <p:cNvSpPr>
                <a:spLocks/>
              </p:cNvSpPr>
              <p:nvPr/>
            </p:nvSpPr>
            <p:spPr bwMode="gray">
              <a:xfrm>
                <a:off x="4348209" y="6704663"/>
                <a:ext cx="1081088" cy="1081088"/>
              </a:xfrm>
              <a:prstGeom prst="ellipse">
                <a:avLst/>
              </a:prstGeom>
              <a:solidFill>
                <a:srgbClr val="A5A6A9"/>
              </a:solidFill>
              <a:ln w="222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1600">
                  <a:solidFill>
                    <a:schemeClr val="tx2"/>
                  </a:solidFill>
                </a:endParaRPr>
              </a:p>
            </p:txBody>
          </p:sp>
          <p:pic>
            <p:nvPicPr>
              <p:cNvPr id="27" name="btfpIconLines527659"/>
              <p:cNvPicPr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8209" y="6704663"/>
                <a:ext cx="1081088" cy="1081088"/>
              </a:xfrm>
              <a:prstGeom prst="rect">
                <a:avLst/>
              </a:prstGeom>
            </p:spPr>
          </p:pic>
        </p:grpSp>
        <p:grpSp>
          <p:nvGrpSpPr>
            <p:cNvPr id="28" name="btfpIcon461651"/>
            <p:cNvGrpSpPr/>
            <p:nvPr>
              <p:custDataLst>
                <p:tags r:id="rId3"/>
              </p:custDataLst>
            </p:nvPr>
          </p:nvGrpSpPr>
          <p:grpSpPr>
            <a:xfrm>
              <a:off x="4569897" y="4562195"/>
              <a:ext cx="540544" cy="540544"/>
              <a:chOff x="4185896" y="4823251"/>
              <a:chExt cx="1081088" cy="1081088"/>
            </a:xfrm>
          </p:grpSpPr>
          <p:sp>
            <p:nvSpPr>
              <p:cNvPr id="29" name="btfpIconCircle461651"/>
              <p:cNvSpPr>
                <a:spLocks/>
              </p:cNvSpPr>
              <p:nvPr/>
            </p:nvSpPr>
            <p:spPr bwMode="gray">
              <a:xfrm>
                <a:off x="4185896" y="4823251"/>
                <a:ext cx="1081088" cy="1081088"/>
              </a:xfrm>
              <a:prstGeom prst="ellipse">
                <a:avLst/>
              </a:prstGeom>
              <a:solidFill>
                <a:srgbClr val="A5A6A9"/>
              </a:solidFill>
              <a:ln w="222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1600">
                  <a:solidFill>
                    <a:schemeClr val="tx2"/>
                  </a:solidFill>
                </a:endParaRPr>
              </a:p>
            </p:txBody>
          </p:sp>
          <p:pic>
            <p:nvPicPr>
              <p:cNvPr id="30" name="btfpIconLines461651"/>
              <p:cNvPicPr>
                <a:picLocks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5896" y="4823251"/>
                <a:ext cx="1081088" cy="1081088"/>
              </a:xfrm>
              <a:prstGeom prst="rect">
                <a:avLst/>
              </a:prstGeom>
            </p:spPr>
          </p:pic>
        </p:grpSp>
        <p:grpSp>
          <p:nvGrpSpPr>
            <p:cNvPr id="31" name="btfpIcon618086"/>
            <p:cNvGrpSpPr/>
            <p:nvPr>
              <p:custDataLst>
                <p:tags r:id="rId4"/>
              </p:custDataLst>
            </p:nvPr>
          </p:nvGrpSpPr>
          <p:grpSpPr>
            <a:xfrm>
              <a:off x="4569897" y="3711664"/>
              <a:ext cx="540544" cy="540544"/>
              <a:chOff x="3558525" y="5089055"/>
              <a:chExt cx="1081088" cy="1081088"/>
            </a:xfrm>
          </p:grpSpPr>
          <p:sp>
            <p:nvSpPr>
              <p:cNvPr id="32" name="btfpIconCircle618086"/>
              <p:cNvSpPr>
                <a:spLocks/>
              </p:cNvSpPr>
              <p:nvPr/>
            </p:nvSpPr>
            <p:spPr bwMode="gray">
              <a:xfrm>
                <a:off x="3558525" y="5089055"/>
                <a:ext cx="1081088" cy="1081088"/>
              </a:xfrm>
              <a:prstGeom prst="ellipse">
                <a:avLst/>
              </a:prstGeom>
              <a:solidFill>
                <a:srgbClr val="A5A6A9"/>
              </a:solidFill>
              <a:ln w="222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1600">
                  <a:solidFill>
                    <a:schemeClr val="tx2"/>
                  </a:solidFill>
                </a:endParaRPr>
              </a:p>
            </p:txBody>
          </p:sp>
          <p:pic>
            <p:nvPicPr>
              <p:cNvPr id="33" name="btfpIconLines618086"/>
              <p:cNvPicPr>
                <a:picLocks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8525" y="5089055"/>
                <a:ext cx="1081088" cy="1081088"/>
              </a:xfrm>
              <a:prstGeom prst="rect">
                <a:avLst/>
              </a:prstGeom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4569897" y="1904815"/>
              <a:ext cx="338182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indent="0" algn="ctr">
                <a:spcBef>
                  <a:spcPts val="0"/>
                </a:spcBef>
                <a:buNone/>
              </a:pPr>
              <a:r>
                <a:rPr lang="en-US" sz="3600" b="1">
                  <a:solidFill>
                    <a:srgbClr val="7476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Stay Connected: 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4DDDC01-9B67-B012-EA46-FB085D46B87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9333"/>
          <a:stretch/>
        </p:blipFill>
        <p:spPr>
          <a:xfrm>
            <a:off x="10196214" y="5403610"/>
            <a:ext cx="1811612" cy="13616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822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hink-cell data - do not delete" hidden="1">
            <a:extLst>
              <a:ext uri="{FF2B5EF4-FFF2-40B4-BE49-F238E27FC236}">
                <a16:creationId xmlns:a16="http://schemas.microsoft.com/office/drawing/2014/main" id="{39718A39-8E35-58D6-86C2-64498F4FA5D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94980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04" imgH="405" progId="TCLayout.ActiveDocument.1">
                  <p:embed/>
                </p:oleObj>
              </mc:Choice>
              <mc:Fallback>
                <p:oleObj name="think-cell Slide" r:id="rId5" imgW="404" imgH="405" progId="TCLayout.ActiveDocument.1">
                  <p:embed/>
                  <p:pic>
                    <p:nvPicPr>
                      <p:cNvPr id="2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9718A39-8E35-58D6-86C2-64498F4FA5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btfpColumnIndicatorGroup2">
            <a:extLst>
              <a:ext uri="{FF2B5EF4-FFF2-40B4-BE49-F238E27FC236}">
                <a16:creationId xmlns:a16="http://schemas.microsoft.com/office/drawing/2014/main" id="{C7DCE575-2A87-6584-8C1E-5C4855EFB865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10" name="btfpColumnGapBlocker700537">
              <a:extLst>
                <a:ext uri="{FF2B5EF4-FFF2-40B4-BE49-F238E27FC236}">
                  <a16:creationId xmlns:a16="http://schemas.microsoft.com/office/drawing/2014/main" id="{FD9B1FC0-6CD4-CA59-A4CB-2C2AE63E6E86}"/>
                </a:ext>
              </a:extLst>
            </p:cNvPr>
            <p:cNvSpPr/>
            <p:nvPr/>
          </p:nvSpPr>
          <p:spPr bwMode="gray">
            <a:xfrm>
              <a:off x="12014200" y="6926580"/>
              <a:ext cx="1778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8" name="btfpColumnGapBlocker163181">
              <a:extLst>
                <a:ext uri="{FF2B5EF4-FFF2-40B4-BE49-F238E27FC236}">
                  <a16:creationId xmlns:a16="http://schemas.microsoft.com/office/drawing/2014/main" id="{3089AFA8-E434-FEEF-E07F-DA274C6B380E}"/>
                </a:ext>
              </a:extLst>
            </p:cNvPr>
            <p:cNvSpPr/>
            <p:nvPr/>
          </p:nvSpPr>
          <p:spPr bwMode="gray">
            <a:xfrm>
              <a:off x="0" y="6926580"/>
              <a:ext cx="4699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6" name="btfpColumnIndicator324282">
              <a:extLst>
                <a:ext uri="{FF2B5EF4-FFF2-40B4-BE49-F238E27FC236}">
                  <a16:creationId xmlns:a16="http://schemas.microsoft.com/office/drawing/2014/main" id="{85B41DB8-FFF1-9527-4EA0-7D904274F0D4}"/>
                </a:ext>
              </a:extLst>
            </p:cNvPr>
            <p:cNvCxnSpPr/>
            <p:nvPr/>
          </p:nvCxnSpPr>
          <p:spPr bwMode="gray">
            <a:xfrm flipV="1">
              <a:off x="12014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btfpColumnIndicator305655">
              <a:extLst>
                <a:ext uri="{FF2B5EF4-FFF2-40B4-BE49-F238E27FC236}">
                  <a16:creationId xmlns:a16="http://schemas.microsoft.com/office/drawing/2014/main" id="{49E8B448-CE32-1C2E-97A5-BC8CAB305F02}"/>
                </a:ext>
              </a:extLst>
            </p:cNvPr>
            <p:cNvCxnSpPr/>
            <p:nvPr/>
          </p:nvCxnSpPr>
          <p:spPr bwMode="gray">
            <a:xfrm flipV="1">
              <a:off x="4699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btfpColumnIndicatorGroup1">
            <a:extLst>
              <a:ext uri="{FF2B5EF4-FFF2-40B4-BE49-F238E27FC236}">
                <a16:creationId xmlns:a16="http://schemas.microsoft.com/office/drawing/2014/main" id="{265A79F1-F1ED-515E-FD44-733472B17183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9" name="btfpColumnGapBlocker747017">
              <a:extLst>
                <a:ext uri="{FF2B5EF4-FFF2-40B4-BE49-F238E27FC236}">
                  <a16:creationId xmlns:a16="http://schemas.microsoft.com/office/drawing/2014/main" id="{328F7E35-012D-EFBA-2B5B-262150A1246E}"/>
                </a:ext>
              </a:extLst>
            </p:cNvPr>
            <p:cNvSpPr/>
            <p:nvPr/>
          </p:nvSpPr>
          <p:spPr bwMode="gray">
            <a:xfrm>
              <a:off x="12014200" y="-205740"/>
              <a:ext cx="1778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7" name="btfpColumnGapBlocker757965">
              <a:extLst>
                <a:ext uri="{FF2B5EF4-FFF2-40B4-BE49-F238E27FC236}">
                  <a16:creationId xmlns:a16="http://schemas.microsoft.com/office/drawing/2014/main" id="{5AE9DBCB-E8FA-5E33-40F7-E5A1CB248C03}"/>
                </a:ext>
              </a:extLst>
            </p:cNvPr>
            <p:cNvSpPr/>
            <p:nvPr/>
          </p:nvSpPr>
          <p:spPr bwMode="gray">
            <a:xfrm>
              <a:off x="0" y="-205740"/>
              <a:ext cx="4699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5" name="btfpColumnIndicator626581">
              <a:extLst>
                <a:ext uri="{FF2B5EF4-FFF2-40B4-BE49-F238E27FC236}">
                  <a16:creationId xmlns:a16="http://schemas.microsoft.com/office/drawing/2014/main" id="{1B10C426-CF2E-7CDF-4916-3637AE24781D}"/>
                </a:ext>
              </a:extLst>
            </p:cNvPr>
            <p:cNvCxnSpPr/>
            <p:nvPr/>
          </p:nvCxnSpPr>
          <p:spPr bwMode="gray">
            <a:xfrm flipV="1">
              <a:off x="12014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btfpColumnIndicator577129">
              <a:extLst>
                <a:ext uri="{FF2B5EF4-FFF2-40B4-BE49-F238E27FC236}">
                  <a16:creationId xmlns:a16="http://schemas.microsoft.com/office/drawing/2014/main" id="{8B9553C4-D813-F66C-DDA8-87D30248F692}"/>
                </a:ext>
              </a:extLst>
            </p:cNvPr>
            <p:cNvCxnSpPr/>
            <p:nvPr/>
          </p:nvCxnSpPr>
          <p:spPr bwMode="gray">
            <a:xfrm flipV="1">
              <a:off x="4699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8596ABA-20DF-F089-CFF7-AE46DB90D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Introductions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9A5FE1-C922-39EA-43B1-784DAFAAB11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1" t="173" r="-231" b="19803"/>
          <a:stretch/>
        </p:blipFill>
        <p:spPr>
          <a:xfrm>
            <a:off x="7521871" y="2226026"/>
            <a:ext cx="2286000" cy="2286000"/>
          </a:xfrm>
          <a:prstGeom prst="ellipse">
            <a:avLst/>
          </a:prstGeom>
        </p:spPr>
      </p:pic>
      <p:pic>
        <p:nvPicPr>
          <p:cNvPr id="14" name="btfpPhotoGeneric866680">
            <a:extLst>
              <a:ext uri="{FF2B5EF4-FFF2-40B4-BE49-F238E27FC236}">
                <a16:creationId xmlns:a16="http://schemas.microsoft.com/office/drawing/2014/main" id="{DA4F8506-C92B-F674-1162-5D697929A4E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7" r="32977" b="42113"/>
          <a:stretch/>
        </p:blipFill>
        <p:spPr bwMode="auto">
          <a:xfrm>
            <a:off x="2540136" y="2225753"/>
            <a:ext cx="2286312" cy="228628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tfpBulletedList201200">
            <a:extLst>
              <a:ext uri="{FF2B5EF4-FFF2-40B4-BE49-F238E27FC236}">
                <a16:creationId xmlns:a16="http://schemas.microsoft.com/office/drawing/2014/main" id="{98C619BB-32BD-8CA4-98ED-B72536BF18D4}"/>
              </a:ext>
            </a:extLst>
          </p:cNvPr>
          <p:cNvSpPr txBox="1">
            <a:spLocks/>
          </p:cNvSpPr>
          <p:nvPr/>
        </p:nvSpPr>
        <p:spPr>
          <a:xfrm>
            <a:off x="2128977" y="4700647"/>
            <a:ext cx="3108428" cy="525326"/>
          </a:xfrm>
          <a:prstGeom prst="rect">
            <a:avLst/>
          </a:prstGeom>
        </p:spPr>
        <p:txBody>
          <a:bodyPr wrap="square"/>
          <a:lstStyle>
            <a:lvl1pPr marL="177417" indent="-177417" algn="l" defTabSz="89638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835" indent="-177417" algn="l" defTabSz="8963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4471" indent="-169636" algn="l" defTabSz="8963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888" indent="-177417" algn="l" defTabSz="8963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80862" indent="-178974" algn="l" defTabSz="8963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5045" indent="-224096" algn="l" defTabSz="8963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3235" indent="-224096" algn="l" defTabSz="8963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1424" indent="-224096" algn="l" defTabSz="8963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9615" indent="-224096" algn="l" defTabSz="8963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/>
              <a:t>Lyell Sakaue</a:t>
            </a:r>
          </a:p>
        </p:txBody>
      </p:sp>
      <p:sp>
        <p:nvSpPr>
          <p:cNvPr id="16" name="btfpBulletedList524124">
            <a:extLst>
              <a:ext uri="{FF2B5EF4-FFF2-40B4-BE49-F238E27FC236}">
                <a16:creationId xmlns:a16="http://schemas.microsoft.com/office/drawing/2014/main" id="{9C71ED6A-D894-61C8-213A-CB6C6B909249}"/>
              </a:ext>
            </a:extLst>
          </p:cNvPr>
          <p:cNvSpPr txBox="1">
            <a:spLocks/>
          </p:cNvSpPr>
          <p:nvPr/>
        </p:nvSpPr>
        <p:spPr>
          <a:xfrm>
            <a:off x="2086252" y="5234130"/>
            <a:ext cx="3193879" cy="525326"/>
          </a:xfrm>
          <a:prstGeom prst="rect">
            <a:avLst/>
          </a:prstGeom>
        </p:spPr>
        <p:txBody>
          <a:bodyPr wrap="square"/>
          <a:lstStyle>
            <a:lvl1pPr marL="177417" indent="-177417" algn="l" defTabSz="89638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835" indent="-177417" algn="l" defTabSz="8963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4471" indent="-169636" algn="l" defTabSz="8963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888" indent="-177417" algn="l" defTabSz="8963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80862" indent="-178974" algn="l" defTabSz="8963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5045" indent="-224096" algn="l" defTabSz="8963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3235" indent="-224096" algn="l" defTabSz="8963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1424" indent="-224096" algn="l" defTabSz="8963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9615" indent="-224096" algn="l" defTabSz="8963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Partner</a:t>
            </a:r>
            <a:br>
              <a:rPr lang="en-US" b="1" dirty="0"/>
            </a:br>
            <a:r>
              <a:rPr lang="en-US" b="1" dirty="0"/>
              <a:t>The Bridgespan Group</a:t>
            </a:r>
          </a:p>
        </p:txBody>
      </p:sp>
      <p:sp>
        <p:nvSpPr>
          <p:cNvPr id="17" name="btfpBulletedList122716">
            <a:extLst>
              <a:ext uri="{FF2B5EF4-FFF2-40B4-BE49-F238E27FC236}">
                <a16:creationId xmlns:a16="http://schemas.microsoft.com/office/drawing/2014/main" id="{C7476B77-8EF5-0EEB-FA12-2FCE209410C2}"/>
              </a:ext>
            </a:extLst>
          </p:cNvPr>
          <p:cNvSpPr txBox="1">
            <a:spLocks/>
          </p:cNvSpPr>
          <p:nvPr/>
        </p:nvSpPr>
        <p:spPr>
          <a:xfrm>
            <a:off x="7110657" y="4700905"/>
            <a:ext cx="3108428" cy="525326"/>
          </a:xfrm>
          <a:prstGeom prst="rect">
            <a:avLst/>
          </a:prstGeom>
        </p:spPr>
        <p:txBody>
          <a:bodyPr wrap="square"/>
          <a:lstStyle>
            <a:lvl1pPr marL="177417" indent="-177417" algn="l" defTabSz="89638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835" indent="-177417" algn="l" defTabSz="8963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4471" indent="-169636" algn="l" defTabSz="8963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888" indent="-177417" algn="l" defTabSz="8963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80862" indent="-178974" algn="l" defTabSz="8963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5045" indent="-224096" algn="l" defTabSz="8963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3235" indent="-224096" algn="l" defTabSz="8963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1424" indent="-224096" algn="l" defTabSz="8963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9615" indent="-224096" algn="l" defTabSz="8963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/>
              <a:t>Aria </a:t>
            </a:r>
            <a:r>
              <a:rPr lang="en-US" sz="2800" b="1" dirty="0" err="1"/>
              <a:t>Florant</a:t>
            </a:r>
            <a:endParaRPr lang="en-US" sz="2800" b="1" dirty="0"/>
          </a:p>
        </p:txBody>
      </p:sp>
      <p:sp>
        <p:nvSpPr>
          <p:cNvPr id="18" name="btfpBulletedList875457">
            <a:extLst>
              <a:ext uri="{FF2B5EF4-FFF2-40B4-BE49-F238E27FC236}">
                <a16:creationId xmlns:a16="http://schemas.microsoft.com/office/drawing/2014/main" id="{B95039D9-BF4F-DC10-99DF-4359397B7758}"/>
              </a:ext>
            </a:extLst>
          </p:cNvPr>
          <p:cNvSpPr txBox="1">
            <a:spLocks/>
          </p:cNvSpPr>
          <p:nvPr/>
        </p:nvSpPr>
        <p:spPr>
          <a:xfrm>
            <a:off x="7054059" y="5234388"/>
            <a:ext cx="3221624" cy="525326"/>
          </a:xfrm>
          <a:prstGeom prst="rect">
            <a:avLst/>
          </a:prstGeom>
        </p:spPr>
        <p:txBody>
          <a:bodyPr wrap="square"/>
          <a:lstStyle>
            <a:lvl1pPr marL="177417" indent="-177417" algn="l" defTabSz="89638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835" indent="-177417" algn="l" defTabSz="8963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4471" indent="-169636" algn="l" defTabSz="8963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888" indent="-177417" algn="l" defTabSz="8963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80862" indent="-178974" algn="l" defTabSz="8963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5045" indent="-224096" algn="l" defTabSz="8963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3235" indent="-224096" algn="l" defTabSz="8963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1424" indent="-224096" algn="l" defTabSz="8963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9615" indent="-224096" algn="l" defTabSz="8963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Co-Founder &amp; Managing Director                                          Liberation Ventures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482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btfpColumnIndicatorGroup2">
            <a:extLst>
              <a:ext uri="{FF2B5EF4-FFF2-40B4-BE49-F238E27FC236}">
                <a16:creationId xmlns:a16="http://schemas.microsoft.com/office/drawing/2014/main" id="{EBC2CEE1-3005-3B1A-2EAB-DA78397F889E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25" name="btfpColumnGapBlocker440729">
              <a:extLst>
                <a:ext uri="{FF2B5EF4-FFF2-40B4-BE49-F238E27FC236}">
                  <a16:creationId xmlns:a16="http://schemas.microsoft.com/office/drawing/2014/main" id="{60A675B3-2D05-97CE-F961-C6C8D7277E8F}"/>
                </a:ext>
              </a:extLst>
            </p:cNvPr>
            <p:cNvSpPr/>
            <p:nvPr/>
          </p:nvSpPr>
          <p:spPr bwMode="gray">
            <a:xfrm>
              <a:off x="12014200" y="6926580"/>
              <a:ext cx="1778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23" name="btfpColumnGapBlocker111138">
              <a:extLst>
                <a:ext uri="{FF2B5EF4-FFF2-40B4-BE49-F238E27FC236}">
                  <a16:creationId xmlns:a16="http://schemas.microsoft.com/office/drawing/2014/main" id="{2A29A957-30A4-A22F-C16E-3A06E7A52D87}"/>
                </a:ext>
              </a:extLst>
            </p:cNvPr>
            <p:cNvSpPr/>
            <p:nvPr/>
          </p:nvSpPr>
          <p:spPr bwMode="gray">
            <a:xfrm>
              <a:off x="0" y="6926580"/>
              <a:ext cx="4699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21" name="btfpColumnIndicator531041">
              <a:extLst>
                <a:ext uri="{FF2B5EF4-FFF2-40B4-BE49-F238E27FC236}">
                  <a16:creationId xmlns:a16="http://schemas.microsoft.com/office/drawing/2014/main" id="{D230D240-E320-BCF8-DAA9-47A5E54B893D}"/>
                </a:ext>
              </a:extLst>
            </p:cNvPr>
            <p:cNvCxnSpPr/>
            <p:nvPr/>
          </p:nvCxnSpPr>
          <p:spPr bwMode="gray">
            <a:xfrm flipV="1">
              <a:off x="12014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btfpColumnIndicator899623">
              <a:extLst>
                <a:ext uri="{FF2B5EF4-FFF2-40B4-BE49-F238E27FC236}">
                  <a16:creationId xmlns:a16="http://schemas.microsoft.com/office/drawing/2014/main" id="{15B28229-F299-D005-70EB-F4D9CD90EB87}"/>
                </a:ext>
              </a:extLst>
            </p:cNvPr>
            <p:cNvCxnSpPr/>
            <p:nvPr/>
          </p:nvCxnSpPr>
          <p:spPr bwMode="gray">
            <a:xfrm flipV="1">
              <a:off x="4699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btfpColumnIndicatorGroup1">
            <a:extLst>
              <a:ext uri="{FF2B5EF4-FFF2-40B4-BE49-F238E27FC236}">
                <a16:creationId xmlns:a16="http://schemas.microsoft.com/office/drawing/2014/main" id="{8FBF1B23-4693-DC26-1FC5-11DC9D4F364C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24" name="btfpColumnGapBlocker817176">
              <a:extLst>
                <a:ext uri="{FF2B5EF4-FFF2-40B4-BE49-F238E27FC236}">
                  <a16:creationId xmlns:a16="http://schemas.microsoft.com/office/drawing/2014/main" id="{509B3132-A179-F273-976C-E6091BD2F363}"/>
                </a:ext>
              </a:extLst>
            </p:cNvPr>
            <p:cNvSpPr/>
            <p:nvPr/>
          </p:nvSpPr>
          <p:spPr bwMode="gray">
            <a:xfrm>
              <a:off x="12014200" y="-205740"/>
              <a:ext cx="1778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22" name="btfpColumnGapBlocker553513">
              <a:extLst>
                <a:ext uri="{FF2B5EF4-FFF2-40B4-BE49-F238E27FC236}">
                  <a16:creationId xmlns:a16="http://schemas.microsoft.com/office/drawing/2014/main" id="{681DF308-7C74-02B4-1578-7F237AF4A591}"/>
                </a:ext>
              </a:extLst>
            </p:cNvPr>
            <p:cNvSpPr/>
            <p:nvPr/>
          </p:nvSpPr>
          <p:spPr bwMode="gray">
            <a:xfrm>
              <a:off x="0" y="-205740"/>
              <a:ext cx="4699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20" name="btfpColumnIndicator387591">
              <a:extLst>
                <a:ext uri="{FF2B5EF4-FFF2-40B4-BE49-F238E27FC236}">
                  <a16:creationId xmlns:a16="http://schemas.microsoft.com/office/drawing/2014/main" id="{41AC1916-4EEE-4B96-5277-BA9D41A43876}"/>
                </a:ext>
              </a:extLst>
            </p:cNvPr>
            <p:cNvCxnSpPr/>
            <p:nvPr/>
          </p:nvCxnSpPr>
          <p:spPr bwMode="gray">
            <a:xfrm flipV="1">
              <a:off x="12014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btfpColumnIndicator666029">
              <a:extLst>
                <a:ext uri="{FF2B5EF4-FFF2-40B4-BE49-F238E27FC236}">
                  <a16:creationId xmlns:a16="http://schemas.microsoft.com/office/drawing/2014/main" id="{1C112C5C-A232-21EB-0053-F2F1461C7F49}"/>
                </a:ext>
              </a:extLst>
            </p:cNvPr>
            <p:cNvCxnSpPr/>
            <p:nvPr/>
          </p:nvCxnSpPr>
          <p:spPr bwMode="gray">
            <a:xfrm flipV="1">
              <a:off x="4699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A close-up of a wood surface&#10;&#10;Description automatically generated">
            <a:extLst>
              <a:ext uri="{FF2B5EF4-FFF2-40B4-BE49-F238E27FC236}">
                <a16:creationId xmlns:a16="http://schemas.microsoft.com/office/drawing/2014/main" id="{8215C7F1-9C20-6214-A949-DD5932A4EC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52"/>
          <a:stretch/>
        </p:blipFill>
        <p:spPr>
          <a:xfrm>
            <a:off x="643016" y="1028700"/>
            <a:ext cx="11201400" cy="48006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52477811-5416-E3D5-1676-3AE48DB4F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79" y="6"/>
            <a:ext cx="11522075" cy="876687"/>
          </a:xfrm>
        </p:spPr>
        <p:txBody>
          <a:bodyPr anchor="ctr"/>
          <a:lstStyle/>
          <a:p>
            <a:r>
              <a:rPr lang="en-US"/>
              <a:t>Bridgespan and Liberation Ventures co-authored two articles on philanthropy’s role in reparation</a:t>
            </a: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s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F0B4D5-C65C-23B3-8FFC-B31BB3F10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831" y="1143000"/>
            <a:ext cx="2736285" cy="3543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0DF8D4-88E1-2786-504E-DBA1FBD4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2699" y="1143000"/>
            <a:ext cx="2786349" cy="3577070"/>
          </a:xfrm>
          <a:prstGeom prst="rect">
            <a:avLst/>
          </a:prstGeom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C5FE859-9F8E-D941-585A-375281517365}"/>
              </a:ext>
            </a:extLst>
          </p:cNvPr>
          <p:cNvSpPr txBox="1"/>
          <p:nvPr/>
        </p:nvSpPr>
        <p:spPr bwMode="gray">
          <a:xfrm>
            <a:off x="1454546" y="4800600"/>
            <a:ext cx="4412854" cy="914400"/>
          </a:xfrm>
          <a:prstGeom prst="roundRect">
            <a:avLst/>
          </a:prstGeom>
          <a:solidFill>
            <a:srgbClr val="FFFFFF">
              <a:alpha val="75000"/>
            </a:srgbClr>
          </a:solidFill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1800" b="1">
                <a:solidFill>
                  <a:srgbClr val="464547"/>
                </a:solidFill>
              </a:rPr>
              <a:t>“Philanthropy’s Role in Reparations and Building a Culture of Racial Repair” </a:t>
            </a:r>
            <a:r>
              <a:rPr lang="en-US" sz="1600">
                <a:solidFill>
                  <a:srgbClr val="464547"/>
                </a:solidFill>
              </a:rPr>
              <a:t>(Bridgespan.org, October 2023)</a:t>
            </a:r>
            <a:endParaRPr lang="en-US" sz="1800">
              <a:solidFill>
                <a:srgbClr val="464547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5B448B3-1C87-1EB4-DF3F-C67F0F390B22}"/>
              </a:ext>
            </a:extLst>
          </p:cNvPr>
          <p:cNvSpPr txBox="1"/>
          <p:nvPr/>
        </p:nvSpPr>
        <p:spPr bwMode="gray">
          <a:xfrm>
            <a:off x="6369446" y="4928140"/>
            <a:ext cx="4412854" cy="659319"/>
          </a:xfrm>
          <a:prstGeom prst="roundRect">
            <a:avLst/>
          </a:prstGeom>
          <a:solidFill>
            <a:srgbClr val="FFFFFF">
              <a:alpha val="75000"/>
            </a:srgbClr>
          </a:solidFill>
        </p:spPr>
        <p:txBody>
          <a:bodyPr wrap="square" lIns="36000" tIns="36000" rIns="36000" bIns="36000" rtlCol="0" anchor="ctr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800" b="1">
                <a:solidFill>
                  <a:srgbClr val="464547"/>
                </a:solidFill>
              </a:rPr>
              <a:t>“A Reparations Roadmap for Philanthropy”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>
                <a:solidFill>
                  <a:srgbClr val="464547"/>
                </a:solidFill>
              </a:rPr>
              <a:t>(</a:t>
            </a:r>
            <a:r>
              <a:rPr lang="en-US" sz="1600" i="1">
                <a:solidFill>
                  <a:srgbClr val="464547"/>
                </a:solidFill>
              </a:rPr>
              <a:t>Stanford Social Innovation Review</a:t>
            </a:r>
            <a:r>
              <a:rPr lang="en-US" sz="1600">
                <a:solidFill>
                  <a:srgbClr val="464547"/>
                </a:solidFill>
              </a:rPr>
              <a:t>, October 2023)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AB2404A-D7C2-BDF6-52D1-FC9129A487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33"/>
          <a:stretch/>
        </p:blipFill>
        <p:spPr>
          <a:xfrm>
            <a:off x="10707336" y="5829300"/>
            <a:ext cx="1355668" cy="1018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184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hink-cell data - do not delete" hidden="1">
            <a:extLst>
              <a:ext uri="{FF2B5EF4-FFF2-40B4-BE49-F238E27FC236}">
                <a16:creationId xmlns:a16="http://schemas.microsoft.com/office/drawing/2014/main" id="{8FDC438B-B771-6524-BB36-5393D1E75F9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70079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04" imgH="405" progId="TCLayout.ActiveDocument.1">
                  <p:embed/>
                </p:oleObj>
              </mc:Choice>
              <mc:Fallback>
                <p:oleObj name="think-cell Slide" r:id="rId5" imgW="404" imgH="405" progId="TCLayout.ActiveDocument.1">
                  <p:embed/>
                  <p:pic>
                    <p:nvPicPr>
                      <p:cNvPr id="3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FDC438B-B771-6524-BB36-5393D1E75F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btfpColumnIndicatorGroup2">
            <a:extLst>
              <a:ext uri="{FF2B5EF4-FFF2-40B4-BE49-F238E27FC236}">
                <a16:creationId xmlns:a16="http://schemas.microsoft.com/office/drawing/2014/main" id="{32839E83-0B69-5A12-B8B6-8DDB8FD7C186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30" name="btfpColumnGapBlocker972443">
              <a:extLst>
                <a:ext uri="{FF2B5EF4-FFF2-40B4-BE49-F238E27FC236}">
                  <a16:creationId xmlns:a16="http://schemas.microsoft.com/office/drawing/2014/main" id="{33D29B16-78AA-5C12-8FCD-7446E6C3D929}"/>
                </a:ext>
              </a:extLst>
            </p:cNvPr>
            <p:cNvSpPr/>
            <p:nvPr/>
          </p:nvSpPr>
          <p:spPr bwMode="gray">
            <a:xfrm>
              <a:off x="12014200" y="6926580"/>
              <a:ext cx="1778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28" name="btfpColumnGapBlocker639651">
              <a:extLst>
                <a:ext uri="{FF2B5EF4-FFF2-40B4-BE49-F238E27FC236}">
                  <a16:creationId xmlns:a16="http://schemas.microsoft.com/office/drawing/2014/main" id="{AD7F4103-3DA9-1A17-84C8-E8A9117DA852}"/>
                </a:ext>
              </a:extLst>
            </p:cNvPr>
            <p:cNvSpPr/>
            <p:nvPr/>
          </p:nvSpPr>
          <p:spPr bwMode="gray">
            <a:xfrm>
              <a:off x="0" y="6926580"/>
              <a:ext cx="4699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25" name="btfpColumnIndicator355932">
              <a:extLst>
                <a:ext uri="{FF2B5EF4-FFF2-40B4-BE49-F238E27FC236}">
                  <a16:creationId xmlns:a16="http://schemas.microsoft.com/office/drawing/2014/main" id="{D1C3BF9E-B133-3F46-D382-EB10E026FE18}"/>
                </a:ext>
              </a:extLst>
            </p:cNvPr>
            <p:cNvCxnSpPr/>
            <p:nvPr/>
          </p:nvCxnSpPr>
          <p:spPr bwMode="gray">
            <a:xfrm flipV="1">
              <a:off x="12014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btfpColumnIndicator369992">
              <a:extLst>
                <a:ext uri="{FF2B5EF4-FFF2-40B4-BE49-F238E27FC236}">
                  <a16:creationId xmlns:a16="http://schemas.microsoft.com/office/drawing/2014/main" id="{F7F70BA9-8AC5-AEE2-E397-3A1E9FB901A3}"/>
                </a:ext>
              </a:extLst>
            </p:cNvPr>
            <p:cNvCxnSpPr/>
            <p:nvPr/>
          </p:nvCxnSpPr>
          <p:spPr bwMode="gray">
            <a:xfrm flipV="1">
              <a:off x="4699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btfpColumnIndicatorGroup1">
            <a:extLst>
              <a:ext uri="{FF2B5EF4-FFF2-40B4-BE49-F238E27FC236}">
                <a16:creationId xmlns:a16="http://schemas.microsoft.com/office/drawing/2014/main" id="{D832AE88-30C9-1A9D-3852-CDCCF108A782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29" name="btfpColumnGapBlocker588079">
              <a:extLst>
                <a:ext uri="{FF2B5EF4-FFF2-40B4-BE49-F238E27FC236}">
                  <a16:creationId xmlns:a16="http://schemas.microsoft.com/office/drawing/2014/main" id="{12D542B7-38F4-813F-E595-8F5072DBD626}"/>
                </a:ext>
              </a:extLst>
            </p:cNvPr>
            <p:cNvSpPr/>
            <p:nvPr/>
          </p:nvSpPr>
          <p:spPr bwMode="gray">
            <a:xfrm>
              <a:off x="12014200" y="-205740"/>
              <a:ext cx="1778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26" name="btfpColumnGapBlocker136283">
              <a:extLst>
                <a:ext uri="{FF2B5EF4-FFF2-40B4-BE49-F238E27FC236}">
                  <a16:creationId xmlns:a16="http://schemas.microsoft.com/office/drawing/2014/main" id="{0821FDB5-44D4-0017-5B1A-BDB7ED266099}"/>
                </a:ext>
              </a:extLst>
            </p:cNvPr>
            <p:cNvSpPr/>
            <p:nvPr/>
          </p:nvSpPr>
          <p:spPr bwMode="gray">
            <a:xfrm>
              <a:off x="0" y="-205740"/>
              <a:ext cx="4699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16" name="btfpColumnIndicator598299">
              <a:extLst>
                <a:ext uri="{FF2B5EF4-FFF2-40B4-BE49-F238E27FC236}">
                  <a16:creationId xmlns:a16="http://schemas.microsoft.com/office/drawing/2014/main" id="{99DE6309-6474-0D05-23EE-E0FEE8036ED5}"/>
                </a:ext>
              </a:extLst>
            </p:cNvPr>
            <p:cNvCxnSpPr/>
            <p:nvPr/>
          </p:nvCxnSpPr>
          <p:spPr bwMode="gray">
            <a:xfrm flipV="1">
              <a:off x="12014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btfpColumnIndicator112818">
              <a:extLst>
                <a:ext uri="{FF2B5EF4-FFF2-40B4-BE49-F238E27FC236}">
                  <a16:creationId xmlns:a16="http://schemas.microsoft.com/office/drawing/2014/main" id="{B815DD6B-41BC-F0A2-6E81-35226951A8E0}"/>
                </a:ext>
              </a:extLst>
            </p:cNvPr>
            <p:cNvCxnSpPr/>
            <p:nvPr/>
          </p:nvCxnSpPr>
          <p:spPr bwMode="gray">
            <a:xfrm flipV="1">
              <a:off x="4699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D29133-5B35-4938-C20B-11907EAE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79" y="6"/>
            <a:ext cx="11522075" cy="876687"/>
          </a:xfrm>
        </p:spPr>
        <p:txBody>
          <a:bodyPr vert="horz"/>
          <a:lstStyle/>
          <a:p>
            <a:r>
              <a:rPr lang="en-US" dirty="0"/>
              <a:t>The Bridgespan Group is a global nonprofit that advises mission-driven leaders, organizations, and funders, to make the world more equitable and just.</a:t>
            </a:r>
          </a:p>
        </p:txBody>
      </p:sp>
      <p:sp>
        <p:nvSpPr>
          <p:cNvPr id="13" name="btfpNotesBox128814">
            <a:extLst>
              <a:ext uri="{FF2B5EF4-FFF2-40B4-BE49-F238E27FC236}">
                <a16:creationId xmlns:a16="http://schemas.microsoft.com/office/drawing/2014/main" id="{232407CB-CE12-F51E-0FE9-43E0989D5648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gray">
          <a:xfrm>
            <a:off x="558800" y="6633283"/>
            <a:ext cx="11544300" cy="12311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800">
                <a:solidFill>
                  <a:srgbClr val="464547"/>
                </a:solidFill>
              </a:rPr>
              <a:t>Source: Bridgespan Research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781326-1761-644A-A29C-FE2DF7517BAE}"/>
              </a:ext>
            </a:extLst>
          </p:cNvPr>
          <p:cNvCxnSpPr>
            <a:cxnSpLocks/>
          </p:cNvCxnSpPr>
          <p:nvPr/>
        </p:nvCxnSpPr>
        <p:spPr>
          <a:xfrm>
            <a:off x="928766" y="2857500"/>
            <a:ext cx="10629900" cy="0"/>
          </a:xfrm>
          <a:prstGeom prst="line">
            <a:avLst/>
          </a:prstGeom>
          <a:ln w="22225" cap="flat" cmpd="sng" algn="ctr">
            <a:solidFill>
              <a:srgbClr val="D0D1D3"/>
            </a:solidFill>
            <a:prstDash val="solid"/>
            <a:beve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E548F85-B2D9-113D-37AE-B38E8289756C}"/>
              </a:ext>
            </a:extLst>
          </p:cNvPr>
          <p:cNvSpPr txBox="1"/>
          <p:nvPr/>
        </p:nvSpPr>
        <p:spPr bwMode="gray">
          <a:xfrm>
            <a:off x="1295400" y="1404227"/>
            <a:ext cx="94178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400" b="1" i="0" u="none" strike="noStrike" dirty="0">
                <a:solidFill>
                  <a:schemeClr val="bg2"/>
                </a:solidFill>
                <a:effectLst/>
                <a:latin typeface="Calibri" panose="020F0502020204030204" pitchFamily="34" charset="0"/>
              </a:rPr>
              <a:t>The “north star” for our work with philanthropists is to increase the amount of funding flowing in support of hig</a:t>
            </a: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h-</a:t>
            </a:r>
            <a:r>
              <a:rPr lang="en-US" sz="2400" b="1" i="0" u="none" strike="noStrike" dirty="0">
                <a:solidFill>
                  <a:schemeClr val="bg2"/>
                </a:solidFill>
                <a:effectLst/>
                <a:latin typeface="Calibri" panose="020F0502020204030204" pitchFamily="34" charset="0"/>
              </a:rPr>
              <a:t> impact social change efforts aimed toward equity and justice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BF3A0C5-8F80-C0DD-5D09-EC39BD176787}"/>
              </a:ext>
            </a:extLst>
          </p:cNvPr>
          <p:cNvGrpSpPr/>
          <p:nvPr/>
        </p:nvGrpSpPr>
        <p:grpSpPr>
          <a:xfrm>
            <a:off x="1409700" y="3086100"/>
            <a:ext cx="9486900" cy="2764410"/>
            <a:chOff x="1295400" y="3086100"/>
            <a:chExt cx="9486900" cy="276441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56333EF-7B8F-3EBB-2650-CC40F7BFF5A8}"/>
                </a:ext>
              </a:extLst>
            </p:cNvPr>
            <p:cNvGrpSpPr/>
            <p:nvPr/>
          </p:nvGrpSpPr>
          <p:grpSpPr>
            <a:xfrm>
              <a:off x="1295400" y="3428999"/>
              <a:ext cx="4914900" cy="2285999"/>
              <a:chOff x="1190431" y="3392471"/>
              <a:chExt cx="5115508" cy="171450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CCCD642-15D0-1E88-68B4-0F04499F5C86}"/>
                  </a:ext>
                </a:extLst>
              </p:cNvPr>
              <p:cNvSpPr/>
              <p:nvPr/>
            </p:nvSpPr>
            <p:spPr bwMode="gray">
              <a:xfrm>
                <a:off x="1190431" y="3392471"/>
                <a:ext cx="5115508" cy="1714500"/>
              </a:xfrm>
              <a:prstGeom prst="roundRect">
                <a:avLst>
                  <a:gd name="adj" fmla="val 4477"/>
                </a:avLst>
              </a:prstGeom>
              <a:solidFill>
                <a:srgbClr val="5F6062"/>
              </a:solidFill>
              <a:ln w="222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C7D132F-E7F0-486F-26A5-6949C46561BA}"/>
                  </a:ext>
                </a:extLst>
              </p:cNvPr>
              <p:cNvSpPr txBox="1"/>
              <p:nvPr/>
            </p:nvSpPr>
            <p:spPr bwMode="gray">
              <a:xfrm>
                <a:off x="1504444" y="3487975"/>
                <a:ext cx="4487483" cy="12234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  <a:buNone/>
                </a:pPr>
                <a:r>
                  <a:rPr lang="en-US" sz="2000" b="1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/>
                  </a:rPr>
                  <a:t>Without a deliberate emphasis on racial equity (among multiple dimensions of inequity), </a:t>
                </a:r>
                <a:br>
                  <a:rPr lang="en-US" sz="2000" b="1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/>
                  </a:rPr>
                </a:br>
                <a:r>
                  <a:rPr lang="en-US" sz="2000" b="1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/>
                  </a:rPr>
                  <a:t>U.S. funders are leaving impact on the table</a:t>
                </a:r>
                <a:endParaRPr lang="en-US" sz="2000" dirty="0">
                  <a:solidFill>
                    <a:schemeClr val="accent1"/>
                  </a:solidFill>
                  <a:cs typeface="Calibri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DAC554B-A599-5C0E-F91B-B33024C278BE}"/>
                </a:ext>
              </a:extLst>
            </p:cNvPr>
            <p:cNvGrpSpPr/>
            <p:nvPr/>
          </p:nvGrpSpPr>
          <p:grpSpPr>
            <a:xfrm>
              <a:off x="6896100" y="3086100"/>
              <a:ext cx="3886200" cy="2764410"/>
              <a:chOff x="7124700" y="3064890"/>
              <a:chExt cx="3886200" cy="2764410"/>
            </a:xfrm>
          </p:grpSpPr>
          <p:sp>
            <p:nvSpPr>
              <p:cNvPr id="24" name="Oval Callout 6">
                <a:extLst>
                  <a:ext uri="{FF2B5EF4-FFF2-40B4-BE49-F238E27FC236}">
                    <a16:creationId xmlns:a16="http://schemas.microsoft.com/office/drawing/2014/main" id="{88BC138D-4FF1-C38C-5AF0-80F897A4E5CB}"/>
                  </a:ext>
                </a:extLst>
              </p:cNvPr>
              <p:cNvSpPr/>
              <p:nvPr/>
            </p:nvSpPr>
            <p:spPr bwMode="gray">
              <a:xfrm flipH="1">
                <a:off x="7124700" y="3064890"/>
                <a:ext cx="3886200" cy="2764410"/>
              </a:xfrm>
              <a:prstGeom prst="wedgeEllipseCallout">
                <a:avLst>
                  <a:gd name="adj1" fmla="val 47475"/>
                  <a:gd name="adj2" fmla="val 44885"/>
                </a:avLst>
              </a:prstGeom>
              <a:solidFill>
                <a:srgbClr val="145A95"/>
              </a:solidFill>
              <a:ln w="222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8B1B7E2-32D2-0B81-C340-BA9A6797FAC0}"/>
                  </a:ext>
                </a:extLst>
              </p:cNvPr>
              <p:cNvSpPr txBox="1"/>
              <p:nvPr/>
            </p:nvSpPr>
            <p:spPr bwMode="gray">
              <a:xfrm>
                <a:off x="7524750" y="3485293"/>
                <a:ext cx="3086100" cy="1923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0" i="1" u="none" strike="noStrike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“The opportunity is here, the opportunity is now. </a:t>
                </a:r>
                <a:r>
                  <a:rPr lang="en-US" b="1" i="1" u="none" strike="noStrike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You can either be on the cutting edge to make transformational change happen or regret not doing so later.</a:t>
                </a:r>
                <a:r>
                  <a:rPr lang="en-US" b="0" i="1" u="none" strike="noStrike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”</a:t>
                </a:r>
                <a:br>
                  <a:rPr lang="en-US" b="0">
                    <a:solidFill>
                      <a:srgbClr val="FFFFFF"/>
                    </a:solidFill>
                    <a:effectLst/>
                  </a:rPr>
                </a:br>
                <a:r>
                  <a:rPr lang="en-US" sz="1100" b="0" i="0" u="none" strike="noStrike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 -- Nkechi Taifa, Reparation Education Project</a:t>
                </a:r>
                <a:endParaRPr lang="en-US" sz="2000">
                  <a:solidFill>
                    <a:srgbClr val="FFFFFF"/>
                  </a:solidFill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53886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btfpColumnIndicatorGroup2">
            <a:extLst>
              <a:ext uri="{FF2B5EF4-FFF2-40B4-BE49-F238E27FC236}">
                <a16:creationId xmlns:a16="http://schemas.microsoft.com/office/drawing/2014/main" id="{381934B2-E971-B34D-A587-B70B42725BB9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23" name="btfpColumnGapBlocker910096">
              <a:extLst>
                <a:ext uri="{FF2B5EF4-FFF2-40B4-BE49-F238E27FC236}">
                  <a16:creationId xmlns:a16="http://schemas.microsoft.com/office/drawing/2014/main" id="{CC4A6BAE-1D97-1C83-70BC-E5D0CA25BB8C}"/>
                </a:ext>
              </a:extLst>
            </p:cNvPr>
            <p:cNvSpPr/>
            <p:nvPr/>
          </p:nvSpPr>
          <p:spPr bwMode="gray">
            <a:xfrm>
              <a:off x="12014200" y="6926580"/>
              <a:ext cx="1778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20" name="btfpColumnGapBlocker712974">
              <a:extLst>
                <a:ext uri="{FF2B5EF4-FFF2-40B4-BE49-F238E27FC236}">
                  <a16:creationId xmlns:a16="http://schemas.microsoft.com/office/drawing/2014/main" id="{8072C755-A4C4-CA26-D02D-E6280F28AD74}"/>
                </a:ext>
              </a:extLst>
            </p:cNvPr>
            <p:cNvSpPr/>
            <p:nvPr/>
          </p:nvSpPr>
          <p:spPr bwMode="gray">
            <a:xfrm>
              <a:off x="0" y="6926580"/>
              <a:ext cx="4699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18" name="btfpColumnIndicator767118">
              <a:extLst>
                <a:ext uri="{FF2B5EF4-FFF2-40B4-BE49-F238E27FC236}">
                  <a16:creationId xmlns:a16="http://schemas.microsoft.com/office/drawing/2014/main" id="{6A5F8D11-5AEC-5B51-650C-943C5E082FEB}"/>
                </a:ext>
              </a:extLst>
            </p:cNvPr>
            <p:cNvCxnSpPr/>
            <p:nvPr/>
          </p:nvCxnSpPr>
          <p:spPr bwMode="gray">
            <a:xfrm flipV="1">
              <a:off x="120142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btfpColumnIndicator715596">
              <a:extLst>
                <a:ext uri="{FF2B5EF4-FFF2-40B4-BE49-F238E27FC236}">
                  <a16:creationId xmlns:a16="http://schemas.microsoft.com/office/drawing/2014/main" id="{5B8C5A19-EEB2-7B1F-8675-99A0A16938CD}"/>
                </a:ext>
              </a:extLst>
            </p:cNvPr>
            <p:cNvCxnSpPr/>
            <p:nvPr/>
          </p:nvCxnSpPr>
          <p:spPr bwMode="gray">
            <a:xfrm flipV="1">
              <a:off x="469900" y="692658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btfpColumnIndicatorGroup1">
            <a:extLst>
              <a:ext uri="{FF2B5EF4-FFF2-40B4-BE49-F238E27FC236}">
                <a16:creationId xmlns:a16="http://schemas.microsoft.com/office/drawing/2014/main" id="{33DB3D50-A85A-FE6A-F72F-20603C5B6B50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22" name="btfpColumnGapBlocker251485">
              <a:extLst>
                <a:ext uri="{FF2B5EF4-FFF2-40B4-BE49-F238E27FC236}">
                  <a16:creationId xmlns:a16="http://schemas.microsoft.com/office/drawing/2014/main" id="{40867B02-8444-D6F3-5D00-8BC304CB7F44}"/>
                </a:ext>
              </a:extLst>
            </p:cNvPr>
            <p:cNvSpPr/>
            <p:nvPr/>
          </p:nvSpPr>
          <p:spPr bwMode="gray">
            <a:xfrm>
              <a:off x="12014200" y="-205740"/>
              <a:ext cx="1778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btfpColumnGapBlocker310444">
              <a:extLst>
                <a:ext uri="{FF2B5EF4-FFF2-40B4-BE49-F238E27FC236}">
                  <a16:creationId xmlns:a16="http://schemas.microsoft.com/office/drawing/2014/main" id="{FA21DC3F-7B9B-EC15-7D61-4BBC9461FB16}"/>
                </a:ext>
              </a:extLst>
            </p:cNvPr>
            <p:cNvSpPr/>
            <p:nvPr/>
          </p:nvSpPr>
          <p:spPr bwMode="gray">
            <a:xfrm>
              <a:off x="0" y="-205740"/>
              <a:ext cx="469900" cy="137160"/>
            </a:xfrm>
            <a:prstGeom prst="rect">
              <a:avLst/>
            </a:prstGeom>
            <a:pattFill prst="ltUpDiag">
              <a:fgClr>
                <a:srgbClr val="BBCABA"/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17" name="btfpColumnIndicator821494">
              <a:extLst>
                <a:ext uri="{FF2B5EF4-FFF2-40B4-BE49-F238E27FC236}">
                  <a16:creationId xmlns:a16="http://schemas.microsoft.com/office/drawing/2014/main" id="{6ADFB433-871A-313B-6DBA-EBAC5205AA92}"/>
                </a:ext>
              </a:extLst>
            </p:cNvPr>
            <p:cNvCxnSpPr/>
            <p:nvPr/>
          </p:nvCxnSpPr>
          <p:spPr bwMode="gray">
            <a:xfrm flipV="1">
              <a:off x="120142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btfpColumnIndicator891272">
              <a:extLst>
                <a:ext uri="{FF2B5EF4-FFF2-40B4-BE49-F238E27FC236}">
                  <a16:creationId xmlns:a16="http://schemas.microsoft.com/office/drawing/2014/main" id="{3E4447EF-40F3-1671-FC41-81373F525F29}"/>
                </a:ext>
              </a:extLst>
            </p:cNvPr>
            <p:cNvCxnSpPr/>
            <p:nvPr/>
          </p:nvCxnSpPr>
          <p:spPr bwMode="gray">
            <a:xfrm flipV="1">
              <a:off x="469900" y="-205740"/>
              <a:ext cx="0" cy="137160"/>
            </a:xfrm>
            <a:prstGeom prst="line">
              <a:avLst/>
            </a:prstGeom>
            <a:ln w="19050" cap="flat" cmpd="sng" algn="ctr">
              <a:solidFill>
                <a:srgbClr val="50786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52477811-5416-E3D5-1676-3AE48DB4F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79" y="6"/>
            <a:ext cx="11522075" cy="876687"/>
          </a:xfrm>
        </p:spPr>
        <p:txBody>
          <a:bodyPr anchor="ctr"/>
          <a:lstStyle/>
          <a:p>
            <a:r>
              <a:rPr lang="en-US" b="1" dirty="0"/>
              <a:t>Liberation Ventures</a:t>
            </a:r>
            <a:r>
              <a:rPr lang="en-US" dirty="0"/>
              <a:t> is a field catalyst working to accelerate the movement for Black-led racial repair in the US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5"/>
                  </a:ext>
                </a:extLst>
              </a:rPr>
              <a:t> </a:t>
            </a:r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24C7150-54E0-5B9B-9E11-580BE5DA7288}"/>
              </a:ext>
            </a:extLst>
          </p:cNvPr>
          <p:cNvGrpSpPr/>
          <p:nvPr/>
        </p:nvGrpSpPr>
        <p:grpSpPr>
          <a:xfrm>
            <a:off x="1131514" y="1780206"/>
            <a:ext cx="10224404" cy="3426579"/>
            <a:chOff x="1295400" y="1780206"/>
            <a:chExt cx="10224404" cy="3426579"/>
          </a:xfrm>
        </p:grpSpPr>
        <p:sp>
          <p:nvSpPr>
            <p:cNvPr id="21" name="btfpBulletedList666465">
              <a:extLst>
                <a:ext uri="{FF2B5EF4-FFF2-40B4-BE49-F238E27FC236}">
                  <a16:creationId xmlns:a16="http://schemas.microsoft.com/office/drawing/2014/main" id="{49D3F2F7-572D-476A-8F44-911E50CC9948}"/>
                </a:ext>
              </a:extLst>
            </p:cNvPr>
            <p:cNvSpPr txBox="1"/>
            <p:nvPr/>
          </p:nvSpPr>
          <p:spPr bwMode="gray">
            <a:xfrm>
              <a:off x="4888286" y="1989574"/>
              <a:ext cx="6631518" cy="25032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7800" indent="-177800" fontAlgn="base">
                <a:spcBef>
                  <a:spcPts val="3600"/>
                </a:spcBef>
                <a:spcAft>
                  <a:spcPts val="1000"/>
                </a:spcAft>
              </a:pPr>
              <a:r>
                <a:rPr lang="en-US" sz="2000" i="0" u="none" strike="noStrike" dirty="0">
                  <a:solidFill>
                    <a:srgbClr val="464547"/>
                  </a:solidFill>
                  <a:effectLst/>
                </a:rPr>
                <a:t>Our North Star is to see comprehensive federal reparations.</a:t>
              </a:r>
              <a:endParaRPr lang="en-US" sz="2000" i="0" u="none" strike="noStrike" dirty="0">
                <a:solidFill>
                  <a:srgbClr val="464547"/>
                </a:solidFill>
              </a:endParaRPr>
            </a:p>
            <a:p>
              <a:pPr marL="177800" indent="-177800" fontAlgn="base">
                <a:spcBef>
                  <a:spcPts val="3600"/>
                </a:spcBef>
                <a:spcAft>
                  <a:spcPts val="1000"/>
                </a:spcAft>
              </a:pPr>
              <a:r>
                <a:rPr lang="en-US" sz="2000" i="0" u="none" strike="noStrike" dirty="0">
                  <a:solidFill>
                    <a:srgbClr val="464547"/>
                  </a:solidFill>
                  <a:effectLst/>
                </a:rPr>
                <a:t>We mobilize resources, support movement partners to build their capacity, build narrative power, and organize donors. </a:t>
              </a:r>
              <a:endParaRPr lang="en-US" sz="2000" i="0" u="none" strike="noStrike" dirty="0">
                <a:solidFill>
                  <a:srgbClr val="464547"/>
                </a:solidFill>
              </a:endParaRPr>
            </a:p>
            <a:p>
              <a:pPr marL="177800" indent="-177800" fontAlgn="base">
                <a:spcBef>
                  <a:spcPts val="3600"/>
                </a:spcBef>
                <a:spcAft>
                  <a:spcPts val="1000"/>
                </a:spcAft>
              </a:pPr>
              <a:r>
                <a:rPr lang="en-US" sz="2000" i="0" u="none" strike="noStrike" dirty="0">
                  <a:solidFill>
                    <a:srgbClr val="464547"/>
                  </a:solidFill>
                  <a:effectLst/>
                </a:rPr>
                <a:t>In the last three years we have moved ~$</a:t>
              </a:r>
              <a:r>
                <a:rPr lang="en-US" sz="2000" dirty="0">
                  <a:solidFill>
                    <a:srgbClr val="464547"/>
                  </a:solidFill>
                </a:rPr>
                <a:t>6.5</a:t>
              </a:r>
              <a:r>
                <a:rPr lang="en-US" sz="2000" i="0" u="none" strike="noStrike" dirty="0">
                  <a:solidFill>
                    <a:srgbClr val="464547"/>
                  </a:solidFill>
                  <a:effectLst/>
                </a:rPr>
                <a:t>M to the field. 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04D29EF-4861-F9F9-C74E-FAB6991E5B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333"/>
            <a:stretch/>
          </p:blipFill>
          <p:spPr>
            <a:xfrm>
              <a:off x="1295400" y="2366702"/>
              <a:ext cx="2736411" cy="2056770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D35AAEF-C64A-911B-B2EA-F2FC0CEB611C}"/>
                </a:ext>
              </a:extLst>
            </p:cNvPr>
            <p:cNvCxnSpPr>
              <a:cxnSpLocks/>
            </p:cNvCxnSpPr>
            <p:nvPr/>
          </p:nvCxnSpPr>
          <p:spPr>
            <a:xfrm>
              <a:off x="4545386" y="1780206"/>
              <a:ext cx="0" cy="3426579"/>
            </a:xfrm>
            <a:prstGeom prst="line">
              <a:avLst/>
            </a:prstGeom>
            <a:ln w="22225" cap="flat" cmpd="sng" algn="ctr">
              <a:solidFill>
                <a:srgbClr val="E9EAEB"/>
              </a:solidFill>
              <a:prstDash val="solid"/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16B01DF-39C8-8746-FAA3-C3379DCCCBDA}"/>
              </a:ext>
            </a:extLst>
          </p:cNvPr>
          <p:cNvSpPr/>
          <p:nvPr/>
        </p:nvSpPr>
        <p:spPr bwMode="gray">
          <a:xfrm>
            <a:off x="9601200" y="5486400"/>
            <a:ext cx="2590799" cy="1371594"/>
          </a:xfrm>
          <a:prstGeom prst="rect">
            <a:avLst/>
          </a:prstGeom>
          <a:solidFill>
            <a:schemeClr val="tx2"/>
          </a:solidFill>
          <a:ln w="222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790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btfpColumnIndicatorGroup2">
            <a:extLst>
              <a:ext uri="{FF2B5EF4-FFF2-40B4-BE49-F238E27FC236}">
                <a16:creationId xmlns:a16="http://schemas.microsoft.com/office/drawing/2014/main" id="{F9B0FFA9-D53C-A6B5-9FF8-352A8626ADD8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41" name="btfpColumnGapBlocker988573">
              <a:extLst>
                <a:ext uri="{FF2B5EF4-FFF2-40B4-BE49-F238E27FC236}">
                  <a16:creationId xmlns:a16="http://schemas.microsoft.com/office/drawing/2014/main" id="{7E0C62C7-A7D7-3380-4D47-7F300CB2EE78}"/>
                </a:ext>
              </a:extLst>
            </p:cNvPr>
            <p:cNvSpPr/>
            <p:nvPr/>
          </p:nvSpPr>
          <p:spPr bwMode="gray">
            <a:xfrm>
              <a:off x="12014200" y="6926580"/>
              <a:ext cx="1778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33" name="btfpColumnGapBlocker525242">
              <a:extLst>
                <a:ext uri="{FF2B5EF4-FFF2-40B4-BE49-F238E27FC236}">
                  <a16:creationId xmlns:a16="http://schemas.microsoft.com/office/drawing/2014/main" id="{66C62EC8-E4A0-EA9C-3382-5215454ED240}"/>
                </a:ext>
              </a:extLst>
            </p:cNvPr>
            <p:cNvSpPr/>
            <p:nvPr/>
          </p:nvSpPr>
          <p:spPr bwMode="gray">
            <a:xfrm>
              <a:off x="0" y="6926580"/>
              <a:ext cx="4699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29" name="btfpColumnIndicator219225">
              <a:extLst>
                <a:ext uri="{FF2B5EF4-FFF2-40B4-BE49-F238E27FC236}">
                  <a16:creationId xmlns:a16="http://schemas.microsoft.com/office/drawing/2014/main" id="{52B4271B-0491-FAFE-7E3D-1FB361C2B442}"/>
                </a:ext>
              </a:extLst>
            </p:cNvPr>
            <p:cNvCxnSpPr/>
            <p:nvPr/>
          </p:nvCxnSpPr>
          <p:spPr bwMode="gray">
            <a:xfrm flipV="1">
              <a:off x="12014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btfpColumnIndicator271844">
              <a:extLst>
                <a:ext uri="{FF2B5EF4-FFF2-40B4-BE49-F238E27FC236}">
                  <a16:creationId xmlns:a16="http://schemas.microsoft.com/office/drawing/2014/main" id="{4FE5BFDD-1352-3A60-0039-82BED570937D}"/>
                </a:ext>
              </a:extLst>
            </p:cNvPr>
            <p:cNvCxnSpPr/>
            <p:nvPr/>
          </p:nvCxnSpPr>
          <p:spPr bwMode="gray">
            <a:xfrm flipV="1">
              <a:off x="4699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btfpColumnIndicatorGroup1">
            <a:extLst>
              <a:ext uri="{FF2B5EF4-FFF2-40B4-BE49-F238E27FC236}">
                <a16:creationId xmlns:a16="http://schemas.microsoft.com/office/drawing/2014/main" id="{2A16FB3E-33E0-B456-67B2-FCA8E060D81F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35" name="btfpColumnGapBlocker273093">
              <a:extLst>
                <a:ext uri="{FF2B5EF4-FFF2-40B4-BE49-F238E27FC236}">
                  <a16:creationId xmlns:a16="http://schemas.microsoft.com/office/drawing/2014/main" id="{C02B0BD5-0742-93F3-D70F-B4F1AFDCAB93}"/>
                </a:ext>
              </a:extLst>
            </p:cNvPr>
            <p:cNvSpPr/>
            <p:nvPr/>
          </p:nvSpPr>
          <p:spPr bwMode="gray">
            <a:xfrm>
              <a:off x="12014200" y="-205740"/>
              <a:ext cx="1778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31" name="btfpColumnGapBlocker827897">
              <a:extLst>
                <a:ext uri="{FF2B5EF4-FFF2-40B4-BE49-F238E27FC236}">
                  <a16:creationId xmlns:a16="http://schemas.microsoft.com/office/drawing/2014/main" id="{DAFA54C7-5C3D-612E-4B42-975F0146F223}"/>
                </a:ext>
              </a:extLst>
            </p:cNvPr>
            <p:cNvSpPr/>
            <p:nvPr/>
          </p:nvSpPr>
          <p:spPr bwMode="gray">
            <a:xfrm>
              <a:off x="0" y="-205740"/>
              <a:ext cx="4699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28" name="btfpColumnIndicator268867">
              <a:extLst>
                <a:ext uri="{FF2B5EF4-FFF2-40B4-BE49-F238E27FC236}">
                  <a16:creationId xmlns:a16="http://schemas.microsoft.com/office/drawing/2014/main" id="{A5FD58A5-FC16-D99A-A2AD-190E483997AE}"/>
                </a:ext>
              </a:extLst>
            </p:cNvPr>
            <p:cNvCxnSpPr/>
            <p:nvPr/>
          </p:nvCxnSpPr>
          <p:spPr bwMode="gray">
            <a:xfrm flipV="1">
              <a:off x="12014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btfpColumnIndicator631429">
              <a:extLst>
                <a:ext uri="{FF2B5EF4-FFF2-40B4-BE49-F238E27FC236}">
                  <a16:creationId xmlns:a16="http://schemas.microsoft.com/office/drawing/2014/main" id="{189B24F6-700D-238D-FEAF-593F2CA7DD3D}"/>
                </a:ext>
              </a:extLst>
            </p:cNvPr>
            <p:cNvCxnSpPr/>
            <p:nvPr/>
          </p:nvCxnSpPr>
          <p:spPr bwMode="gray">
            <a:xfrm flipV="1">
              <a:off x="4699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 descr="A close-up of a graph&#10;&#10;Description automatically generated">
            <a:extLst>
              <a:ext uri="{FF2B5EF4-FFF2-40B4-BE49-F238E27FC236}">
                <a16:creationId xmlns:a16="http://schemas.microsoft.com/office/drawing/2014/main" id="{6CB21141-1FD9-63E7-38A0-B56AA7C6FA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5" b="45168"/>
          <a:stretch/>
        </p:blipFill>
        <p:spPr>
          <a:xfrm>
            <a:off x="1232693" y="1831387"/>
            <a:ext cx="9657158" cy="336381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9A0E7D0-E39E-4720-1467-C03B06972F51}"/>
              </a:ext>
            </a:extLst>
          </p:cNvPr>
          <p:cNvSpPr/>
          <p:nvPr/>
        </p:nvSpPr>
        <p:spPr bwMode="gray">
          <a:xfrm>
            <a:off x="1694551" y="2393789"/>
            <a:ext cx="2978316" cy="1679300"/>
          </a:xfrm>
          <a:prstGeom prst="rect">
            <a:avLst/>
          </a:prstGeom>
          <a:solidFill>
            <a:schemeClr val="tx2"/>
          </a:solidFill>
          <a:ln w="222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7D24E6C-A7E8-1423-EC55-3897B60DDCA5}"/>
              </a:ext>
            </a:extLst>
          </p:cNvPr>
          <p:cNvSpPr/>
          <p:nvPr/>
        </p:nvSpPr>
        <p:spPr bwMode="gray">
          <a:xfrm>
            <a:off x="4370880" y="2191022"/>
            <a:ext cx="2663198" cy="1566652"/>
          </a:xfrm>
          <a:prstGeom prst="rect">
            <a:avLst/>
          </a:prstGeom>
          <a:solidFill>
            <a:schemeClr val="tx2"/>
          </a:solidFill>
          <a:ln w="222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6AEF29-3F25-35D2-69A2-59C90D65DDCE}"/>
              </a:ext>
            </a:extLst>
          </p:cNvPr>
          <p:cNvSpPr/>
          <p:nvPr/>
        </p:nvSpPr>
        <p:spPr bwMode="gray">
          <a:xfrm>
            <a:off x="6402212" y="1610464"/>
            <a:ext cx="1441121" cy="1765441"/>
          </a:xfrm>
          <a:prstGeom prst="rect">
            <a:avLst/>
          </a:prstGeom>
          <a:solidFill>
            <a:schemeClr val="tx2"/>
          </a:solidFill>
          <a:ln w="222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DDBC4D-37AA-F584-7680-7FC85F43F847}"/>
              </a:ext>
            </a:extLst>
          </p:cNvPr>
          <p:cNvSpPr/>
          <p:nvPr/>
        </p:nvSpPr>
        <p:spPr bwMode="gray">
          <a:xfrm>
            <a:off x="6662340" y="1663651"/>
            <a:ext cx="1493523" cy="1688489"/>
          </a:xfrm>
          <a:prstGeom prst="rect">
            <a:avLst/>
          </a:prstGeom>
          <a:solidFill>
            <a:schemeClr val="tx2"/>
          </a:solidFill>
          <a:ln w="222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39D3E54-9463-3070-07CE-AFEDD9F7C6DD}"/>
              </a:ext>
            </a:extLst>
          </p:cNvPr>
          <p:cNvSpPr/>
          <p:nvPr/>
        </p:nvSpPr>
        <p:spPr bwMode="gray">
          <a:xfrm>
            <a:off x="7989568" y="1697501"/>
            <a:ext cx="1205815" cy="1044434"/>
          </a:xfrm>
          <a:prstGeom prst="rect">
            <a:avLst/>
          </a:prstGeom>
          <a:solidFill>
            <a:schemeClr val="tx2"/>
          </a:solidFill>
          <a:ln w="222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chemeClr val="tx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A84012-779F-49BA-C068-9B7D58F40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401" y="2991036"/>
            <a:ext cx="1241947" cy="3801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180C08-30FB-3919-D44E-DB72A130C0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6498" y="2991036"/>
            <a:ext cx="1047629" cy="3463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C55EE0B-3043-3E42-8B1C-83DD107739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5354" y="2991036"/>
            <a:ext cx="1478509" cy="32104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D066C0D-5098-5C57-6B46-26400B111125}"/>
              </a:ext>
            </a:extLst>
          </p:cNvPr>
          <p:cNvSpPr/>
          <p:nvPr/>
        </p:nvSpPr>
        <p:spPr bwMode="gray">
          <a:xfrm>
            <a:off x="1491784" y="5158886"/>
            <a:ext cx="8718976" cy="525075"/>
          </a:xfrm>
          <a:prstGeom prst="rect">
            <a:avLst/>
          </a:prstGeom>
          <a:solidFill>
            <a:schemeClr val="tx2"/>
          </a:solidFill>
          <a:ln w="222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chemeClr val="tx2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CCEB8B3-0D4B-3D21-9198-3CF0A1A430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4260" y="5144297"/>
            <a:ext cx="1326433" cy="32104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222B7E3-A137-632D-3608-7252F2F1FD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0808" y="5122526"/>
            <a:ext cx="1554546" cy="35484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5E5CF46-E2C5-2266-27E8-DB5F5F66DB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5437" y="5122526"/>
            <a:ext cx="1546098" cy="36329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9D63A0E-84A6-B11C-B667-7A0E56F661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84475" y="5122526"/>
            <a:ext cx="1351779" cy="523815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1C3133F-9E17-EE76-955E-9C2A47A0F9F9}"/>
              </a:ext>
            </a:extLst>
          </p:cNvPr>
          <p:cNvSpPr/>
          <p:nvPr/>
        </p:nvSpPr>
        <p:spPr bwMode="gray">
          <a:xfrm>
            <a:off x="6872893" y="1798884"/>
            <a:ext cx="1351779" cy="1553255"/>
          </a:xfrm>
          <a:prstGeom prst="rect">
            <a:avLst/>
          </a:prstGeom>
          <a:solidFill>
            <a:schemeClr val="tx2"/>
          </a:solidFill>
          <a:ln w="222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BA0BBA9-63F7-5FDD-AC01-0610B8DA30AB}"/>
              </a:ext>
            </a:extLst>
          </p:cNvPr>
          <p:cNvSpPr/>
          <p:nvPr/>
        </p:nvSpPr>
        <p:spPr bwMode="gray">
          <a:xfrm>
            <a:off x="7255365" y="1569159"/>
            <a:ext cx="1351779" cy="1553255"/>
          </a:xfrm>
          <a:prstGeom prst="rect">
            <a:avLst/>
          </a:prstGeom>
          <a:solidFill>
            <a:schemeClr val="tx2"/>
          </a:solidFill>
          <a:ln w="222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chemeClr val="tx2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4DEF35E-81F2-3F2F-F40F-E3964A3E6F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97732" y="2991036"/>
            <a:ext cx="1740416" cy="3717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D29133-5B35-4938-C20B-11907EAE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79" y="6"/>
            <a:ext cx="11522075" cy="876687"/>
          </a:xfrm>
        </p:spPr>
        <p:txBody>
          <a:bodyPr/>
          <a:lstStyle/>
          <a:p>
            <a:r>
              <a:rPr lang="en-US"/>
              <a:t>Why reparations?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02E142-17C9-3E65-3CC3-9DF0B9D5DE37}"/>
              </a:ext>
            </a:extLst>
          </p:cNvPr>
          <p:cNvSpPr/>
          <p:nvPr/>
        </p:nvSpPr>
        <p:spPr bwMode="gray">
          <a:xfrm>
            <a:off x="266700" y="1074420"/>
            <a:ext cx="187746" cy="4754880"/>
          </a:xfrm>
          <a:prstGeom prst="rect">
            <a:avLst/>
          </a:prstGeom>
          <a:solidFill>
            <a:schemeClr val="tx2"/>
          </a:solidFill>
          <a:ln w="222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38AD1B-6893-D83F-A794-A75CE2D8A199}"/>
              </a:ext>
            </a:extLst>
          </p:cNvPr>
          <p:cNvSpPr/>
          <p:nvPr/>
        </p:nvSpPr>
        <p:spPr bwMode="gray">
          <a:xfrm rot="5400000">
            <a:off x="5893700" y="-4389573"/>
            <a:ext cx="187746" cy="11064240"/>
          </a:xfrm>
          <a:prstGeom prst="rect">
            <a:avLst/>
          </a:prstGeom>
          <a:solidFill>
            <a:schemeClr val="tx2"/>
          </a:solidFill>
          <a:ln w="222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F898352-DA13-C86B-5222-4AD7801F6C5D}"/>
              </a:ext>
            </a:extLst>
          </p:cNvPr>
          <p:cNvSpPr/>
          <p:nvPr/>
        </p:nvSpPr>
        <p:spPr bwMode="gray">
          <a:xfrm>
            <a:off x="11176793" y="1569161"/>
            <a:ext cx="342900" cy="4000500"/>
          </a:xfrm>
          <a:prstGeom prst="rect">
            <a:avLst/>
          </a:prstGeom>
          <a:solidFill>
            <a:schemeClr val="tx2"/>
          </a:solidFill>
          <a:ln w="222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8E23EDC-DFB5-15A2-E10A-2EFD848A35CF}"/>
              </a:ext>
            </a:extLst>
          </p:cNvPr>
          <p:cNvSpPr/>
          <p:nvPr/>
        </p:nvSpPr>
        <p:spPr bwMode="gray">
          <a:xfrm>
            <a:off x="389779" y="1371600"/>
            <a:ext cx="187746" cy="4754880"/>
          </a:xfrm>
          <a:prstGeom prst="rect">
            <a:avLst/>
          </a:prstGeom>
          <a:solidFill>
            <a:schemeClr val="tx2"/>
          </a:solidFill>
          <a:ln w="222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19E9B6-A197-4317-74A9-D6DCB0DC2B50}"/>
              </a:ext>
            </a:extLst>
          </p:cNvPr>
          <p:cNvSpPr/>
          <p:nvPr/>
        </p:nvSpPr>
        <p:spPr bwMode="gray">
          <a:xfrm>
            <a:off x="1048524" y="1674062"/>
            <a:ext cx="219201" cy="3616816"/>
          </a:xfrm>
          <a:prstGeom prst="rect">
            <a:avLst/>
          </a:prstGeom>
          <a:solidFill>
            <a:srgbClr val="FFFFFF"/>
          </a:solidFill>
          <a:ln w="222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rgbClr val="464547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2BFE2A-17D3-D944-80F8-523E5A8BF898}"/>
              </a:ext>
            </a:extLst>
          </p:cNvPr>
          <p:cNvSpPr/>
          <p:nvPr/>
        </p:nvSpPr>
        <p:spPr bwMode="gray">
          <a:xfrm>
            <a:off x="10833893" y="1683461"/>
            <a:ext cx="219201" cy="3616816"/>
          </a:xfrm>
          <a:prstGeom prst="rect">
            <a:avLst/>
          </a:prstGeom>
          <a:solidFill>
            <a:srgbClr val="FFFFFF"/>
          </a:solidFill>
          <a:ln w="222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rgbClr val="464547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6E866EC-1ECF-8367-CF19-11054BDB6796}"/>
              </a:ext>
            </a:extLst>
          </p:cNvPr>
          <p:cNvSpPr txBox="1"/>
          <p:nvPr/>
        </p:nvSpPr>
        <p:spPr bwMode="gray">
          <a:xfrm>
            <a:off x="1045192" y="1143000"/>
            <a:ext cx="101071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spcBef>
                <a:spcPts val="1200"/>
              </a:spcBef>
              <a:buNone/>
            </a:pPr>
            <a:r>
              <a:rPr lang="en-US" sz="2000" b="1"/>
              <a:t>Government policies have enabled white wealth to compound while extracting black wealth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25C1196D-B04E-4D5D-9496-DD625FE18E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3430" y="6596342"/>
            <a:ext cx="6051541" cy="26165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F6A11F2-D87E-FB05-3D12-0976B43FF2BB}"/>
              </a:ext>
            </a:extLst>
          </p:cNvPr>
          <p:cNvSpPr/>
          <p:nvPr/>
        </p:nvSpPr>
        <p:spPr bwMode="gray">
          <a:xfrm>
            <a:off x="9601200" y="5682702"/>
            <a:ext cx="2590799" cy="1175292"/>
          </a:xfrm>
          <a:prstGeom prst="rect">
            <a:avLst/>
          </a:prstGeom>
          <a:solidFill>
            <a:schemeClr val="tx2"/>
          </a:solidFill>
          <a:ln w="222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E0DF12FD-B3A6-5102-A6DA-3E7C52EC3B98}"/>
              </a:ext>
            </a:extLst>
          </p:cNvPr>
          <p:cNvSpPr/>
          <p:nvPr/>
        </p:nvSpPr>
        <p:spPr bwMode="gray">
          <a:xfrm>
            <a:off x="672307" y="1600200"/>
            <a:ext cx="10852943" cy="4320541"/>
          </a:xfrm>
          <a:prstGeom prst="roundRect">
            <a:avLst>
              <a:gd name="adj" fmla="val 6085"/>
            </a:avLst>
          </a:prstGeom>
          <a:noFill/>
          <a:ln w="22225" cap="flat" cmpd="sng" algn="ctr">
            <a:solidFill>
              <a:schemeClr val="bg1">
                <a:lumMod val="9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424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btfpColumnIndicatorGroup2">
            <a:extLst>
              <a:ext uri="{FF2B5EF4-FFF2-40B4-BE49-F238E27FC236}">
                <a16:creationId xmlns:a16="http://schemas.microsoft.com/office/drawing/2014/main" id="{F13734BA-0F89-52D0-94E3-A09CC94307C6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44" name="btfpColumnGapBlocker128726">
              <a:extLst>
                <a:ext uri="{FF2B5EF4-FFF2-40B4-BE49-F238E27FC236}">
                  <a16:creationId xmlns:a16="http://schemas.microsoft.com/office/drawing/2014/main" id="{0B323244-EBF5-EF80-C63E-A025EC2D4F75}"/>
                </a:ext>
              </a:extLst>
            </p:cNvPr>
            <p:cNvSpPr/>
            <p:nvPr/>
          </p:nvSpPr>
          <p:spPr bwMode="gray">
            <a:xfrm>
              <a:off x="12014200" y="6926580"/>
              <a:ext cx="1778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42" name="btfpColumnGapBlocker639918">
              <a:extLst>
                <a:ext uri="{FF2B5EF4-FFF2-40B4-BE49-F238E27FC236}">
                  <a16:creationId xmlns:a16="http://schemas.microsoft.com/office/drawing/2014/main" id="{1AC572C9-80BC-0826-0C62-3EBA8E7CEBDE}"/>
                </a:ext>
              </a:extLst>
            </p:cNvPr>
            <p:cNvSpPr/>
            <p:nvPr/>
          </p:nvSpPr>
          <p:spPr bwMode="gray">
            <a:xfrm>
              <a:off x="0" y="6926580"/>
              <a:ext cx="4699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40" name="btfpColumnIndicator761519">
              <a:extLst>
                <a:ext uri="{FF2B5EF4-FFF2-40B4-BE49-F238E27FC236}">
                  <a16:creationId xmlns:a16="http://schemas.microsoft.com/office/drawing/2014/main" id="{2F3BCAAE-958C-21F4-D9EA-238CE3EDCB28}"/>
                </a:ext>
              </a:extLst>
            </p:cNvPr>
            <p:cNvCxnSpPr/>
            <p:nvPr/>
          </p:nvCxnSpPr>
          <p:spPr bwMode="gray">
            <a:xfrm flipV="1">
              <a:off x="12014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btfpColumnIndicator342540">
              <a:extLst>
                <a:ext uri="{FF2B5EF4-FFF2-40B4-BE49-F238E27FC236}">
                  <a16:creationId xmlns:a16="http://schemas.microsoft.com/office/drawing/2014/main" id="{5EC53B8D-0F1D-2E4B-C61F-70C67CF1F42B}"/>
                </a:ext>
              </a:extLst>
            </p:cNvPr>
            <p:cNvCxnSpPr/>
            <p:nvPr/>
          </p:nvCxnSpPr>
          <p:spPr bwMode="gray">
            <a:xfrm flipV="1">
              <a:off x="4699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btfpColumnIndicatorGroup1">
            <a:extLst>
              <a:ext uri="{FF2B5EF4-FFF2-40B4-BE49-F238E27FC236}">
                <a16:creationId xmlns:a16="http://schemas.microsoft.com/office/drawing/2014/main" id="{1C91A9E1-ED33-2DEB-2D3E-31F95AF1399E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43" name="btfpColumnGapBlocker339329">
              <a:extLst>
                <a:ext uri="{FF2B5EF4-FFF2-40B4-BE49-F238E27FC236}">
                  <a16:creationId xmlns:a16="http://schemas.microsoft.com/office/drawing/2014/main" id="{28DE0C7D-BC82-2F3E-D125-0F60E77DAF09}"/>
                </a:ext>
              </a:extLst>
            </p:cNvPr>
            <p:cNvSpPr/>
            <p:nvPr/>
          </p:nvSpPr>
          <p:spPr bwMode="gray">
            <a:xfrm>
              <a:off x="12014200" y="-205740"/>
              <a:ext cx="1778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41" name="btfpColumnGapBlocker384895">
              <a:extLst>
                <a:ext uri="{FF2B5EF4-FFF2-40B4-BE49-F238E27FC236}">
                  <a16:creationId xmlns:a16="http://schemas.microsoft.com/office/drawing/2014/main" id="{273BD90A-A909-A3D6-BFB8-FF97DCB4594A}"/>
                </a:ext>
              </a:extLst>
            </p:cNvPr>
            <p:cNvSpPr/>
            <p:nvPr/>
          </p:nvSpPr>
          <p:spPr bwMode="gray">
            <a:xfrm>
              <a:off x="0" y="-205740"/>
              <a:ext cx="4699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39" name="btfpColumnIndicator982015">
              <a:extLst>
                <a:ext uri="{FF2B5EF4-FFF2-40B4-BE49-F238E27FC236}">
                  <a16:creationId xmlns:a16="http://schemas.microsoft.com/office/drawing/2014/main" id="{B1F279C2-FA11-82F6-C0EF-D208C0B6D13C}"/>
                </a:ext>
              </a:extLst>
            </p:cNvPr>
            <p:cNvCxnSpPr/>
            <p:nvPr/>
          </p:nvCxnSpPr>
          <p:spPr bwMode="gray">
            <a:xfrm flipV="1">
              <a:off x="12014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btfpColumnIndicator439440">
              <a:extLst>
                <a:ext uri="{FF2B5EF4-FFF2-40B4-BE49-F238E27FC236}">
                  <a16:creationId xmlns:a16="http://schemas.microsoft.com/office/drawing/2014/main" id="{F996F3AC-4A34-FF81-4D91-90FB926BF7B9}"/>
                </a:ext>
              </a:extLst>
            </p:cNvPr>
            <p:cNvCxnSpPr/>
            <p:nvPr/>
          </p:nvCxnSpPr>
          <p:spPr bwMode="gray">
            <a:xfrm flipV="1">
              <a:off x="4699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3BBB1E-6549-411D-3CE8-E9BF71887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-19242"/>
            <a:ext cx="11522075" cy="876687"/>
          </a:xfrm>
        </p:spPr>
        <p:txBody>
          <a:bodyPr/>
          <a:lstStyle/>
          <a:p>
            <a:r>
              <a:rPr lang="en-US"/>
              <a:t>If white wealth were to remain stagnant…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E82DEB5-1B1D-599B-13F2-F2FB08FB1E49}"/>
              </a:ext>
            </a:extLst>
          </p:cNvPr>
          <p:cNvSpPr/>
          <p:nvPr/>
        </p:nvSpPr>
        <p:spPr bwMode="gray">
          <a:xfrm>
            <a:off x="1929732" y="1391990"/>
            <a:ext cx="10031128" cy="3990206"/>
          </a:xfrm>
          <a:custGeom>
            <a:avLst/>
            <a:gdLst>
              <a:gd name="connsiteX0" fmla="*/ 0 w 9163050"/>
              <a:gd name="connsiteY0" fmla="*/ 3644900 h 3644900"/>
              <a:gd name="connsiteX1" fmla="*/ 146050 w 9163050"/>
              <a:gd name="connsiteY1" fmla="*/ 3448050 h 3644900"/>
              <a:gd name="connsiteX2" fmla="*/ 241300 w 9163050"/>
              <a:gd name="connsiteY2" fmla="*/ 3346450 h 3644900"/>
              <a:gd name="connsiteX3" fmla="*/ 393700 w 9163050"/>
              <a:gd name="connsiteY3" fmla="*/ 3206750 h 3644900"/>
              <a:gd name="connsiteX4" fmla="*/ 552450 w 9163050"/>
              <a:gd name="connsiteY4" fmla="*/ 3041650 h 3644900"/>
              <a:gd name="connsiteX5" fmla="*/ 666750 w 9163050"/>
              <a:gd name="connsiteY5" fmla="*/ 2933700 h 3644900"/>
              <a:gd name="connsiteX6" fmla="*/ 749300 w 9163050"/>
              <a:gd name="connsiteY6" fmla="*/ 2876550 h 3644900"/>
              <a:gd name="connsiteX7" fmla="*/ 825500 w 9163050"/>
              <a:gd name="connsiteY7" fmla="*/ 2806700 h 3644900"/>
              <a:gd name="connsiteX8" fmla="*/ 908050 w 9163050"/>
              <a:gd name="connsiteY8" fmla="*/ 2755900 h 3644900"/>
              <a:gd name="connsiteX9" fmla="*/ 1073150 w 9163050"/>
              <a:gd name="connsiteY9" fmla="*/ 2736850 h 3644900"/>
              <a:gd name="connsiteX10" fmla="*/ 1257300 w 9163050"/>
              <a:gd name="connsiteY10" fmla="*/ 2730500 h 3644900"/>
              <a:gd name="connsiteX11" fmla="*/ 1428750 w 9163050"/>
              <a:gd name="connsiteY11" fmla="*/ 2755900 h 3644900"/>
              <a:gd name="connsiteX12" fmla="*/ 1644650 w 9163050"/>
              <a:gd name="connsiteY12" fmla="*/ 2730500 h 3644900"/>
              <a:gd name="connsiteX13" fmla="*/ 1771650 w 9163050"/>
              <a:gd name="connsiteY13" fmla="*/ 2730500 h 3644900"/>
              <a:gd name="connsiteX14" fmla="*/ 1936750 w 9163050"/>
              <a:gd name="connsiteY14" fmla="*/ 2705100 h 3644900"/>
              <a:gd name="connsiteX15" fmla="*/ 2070100 w 9163050"/>
              <a:gd name="connsiteY15" fmla="*/ 2641600 h 3644900"/>
              <a:gd name="connsiteX16" fmla="*/ 2120900 w 9163050"/>
              <a:gd name="connsiteY16" fmla="*/ 2590800 h 3644900"/>
              <a:gd name="connsiteX17" fmla="*/ 2533650 w 9163050"/>
              <a:gd name="connsiteY17" fmla="*/ 2374900 h 3644900"/>
              <a:gd name="connsiteX18" fmla="*/ 2717800 w 9163050"/>
              <a:gd name="connsiteY18" fmla="*/ 2260600 h 3644900"/>
              <a:gd name="connsiteX19" fmla="*/ 3048000 w 9163050"/>
              <a:gd name="connsiteY19" fmla="*/ 2203450 h 3644900"/>
              <a:gd name="connsiteX20" fmla="*/ 3556000 w 9163050"/>
              <a:gd name="connsiteY20" fmla="*/ 2171700 h 3644900"/>
              <a:gd name="connsiteX21" fmla="*/ 3867150 w 9163050"/>
              <a:gd name="connsiteY21" fmla="*/ 2197100 h 3644900"/>
              <a:gd name="connsiteX22" fmla="*/ 4476750 w 9163050"/>
              <a:gd name="connsiteY22" fmla="*/ 2216150 h 3644900"/>
              <a:gd name="connsiteX23" fmla="*/ 4749800 w 9163050"/>
              <a:gd name="connsiteY23" fmla="*/ 2146300 h 3644900"/>
              <a:gd name="connsiteX24" fmla="*/ 5022850 w 9163050"/>
              <a:gd name="connsiteY24" fmla="*/ 1981200 h 3644900"/>
              <a:gd name="connsiteX25" fmla="*/ 5391150 w 9163050"/>
              <a:gd name="connsiteY25" fmla="*/ 1720850 h 3644900"/>
              <a:gd name="connsiteX26" fmla="*/ 5734050 w 9163050"/>
              <a:gd name="connsiteY26" fmla="*/ 1530350 h 3644900"/>
              <a:gd name="connsiteX27" fmla="*/ 6000750 w 9163050"/>
              <a:gd name="connsiteY27" fmla="*/ 1409700 h 3644900"/>
              <a:gd name="connsiteX28" fmla="*/ 7296150 w 9163050"/>
              <a:gd name="connsiteY28" fmla="*/ 1301750 h 3644900"/>
              <a:gd name="connsiteX29" fmla="*/ 7556500 w 9163050"/>
              <a:gd name="connsiteY29" fmla="*/ 1174750 h 3644900"/>
              <a:gd name="connsiteX30" fmla="*/ 7905750 w 9163050"/>
              <a:gd name="connsiteY30" fmla="*/ 895350 h 3644900"/>
              <a:gd name="connsiteX31" fmla="*/ 8147050 w 9163050"/>
              <a:gd name="connsiteY31" fmla="*/ 806450 h 3644900"/>
              <a:gd name="connsiteX32" fmla="*/ 8420100 w 9163050"/>
              <a:gd name="connsiteY32" fmla="*/ 615950 h 3644900"/>
              <a:gd name="connsiteX33" fmla="*/ 8883650 w 9163050"/>
              <a:gd name="connsiteY33" fmla="*/ 241300 h 3644900"/>
              <a:gd name="connsiteX34" fmla="*/ 9144000 w 9163050"/>
              <a:gd name="connsiteY34" fmla="*/ 0 h 3644900"/>
              <a:gd name="connsiteX35" fmla="*/ 9163050 w 9163050"/>
              <a:gd name="connsiteY35" fmla="*/ 0 h 3644900"/>
              <a:gd name="connsiteX36" fmla="*/ 9163050 w 9163050"/>
              <a:gd name="connsiteY36" fmla="*/ 3543300 h 3644900"/>
              <a:gd name="connsiteX37" fmla="*/ 88900 w 9163050"/>
              <a:gd name="connsiteY37" fmla="*/ 3543300 h 364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163050" h="3644900">
                <a:moveTo>
                  <a:pt x="0" y="3644900"/>
                </a:moveTo>
                <a:lnTo>
                  <a:pt x="146050" y="3448050"/>
                </a:lnTo>
                <a:lnTo>
                  <a:pt x="241300" y="3346450"/>
                </a:lnTo>
                <a:lnTo>
                  <a:pt x="393700" y="3206750"/>
                </a:lnTo>
                <a:lnTo>
                  <a:pt x="552450" y="3041650"/>
                </a:lnTo>
                <a:lnTo>
                  <a:pt x="666750" y="2933700"/>
                </a:lnTo>
                <a:lnTo>
                  <a:pt x="749300" y="2876550"/>
                </a:lnTo>
                <a:lnTo>
                  <a:pt x="825500" y="2806700"/>
                </a:lnTo>
                <a:lnTo>
                  <a:pt x="908050" y="2755900"/>
                </a:lnTo>
                <a:lnTo>
                  <a:pt x="1073150" y="2736850"/>
                </a:lnTo>
                <a:lnTo>
                  <a:pt x="1257300" y="2730500"/>
                </a:lnTo>
                <a:lnTo>
                  <a:pt x="1428750" y="2755900"/>
                </a:lnTo>
                <a:lnTo>
                  <a:pt x="1644650" y="2730500"/>
                </a:lnTo>
                <a:lnTo>
                  <a:pt x="1771650" y="2730500"/>
                </a:lnTo>
                <a:lnTo>
                  <a:pt x="1936750" y="2705100"/>
                </a:lnTo>
                <a:lnTo>
                  <a:pt x="2070100" y="2641600"/>
                </a:lnTo>
                <a:lnTo>
                  <a:pt x="2120900" y="2590800"/>
                </a:lnTo>
                <a:lnTo>
                  <a:pt x="2533650" y="2374900"/>
                </a:lnTo>
                <a:lnTo>
                  <a:pt x="2717800" y="2260600"/>
                </a:lnTo>
                <a:lnTo>
                  <a:pt x="3048000" y="2203450"/>
                </a:lnTo>
                <a:lnTo>
                  <a:pt x="3556000" y="2171700"/>
                </a:lnTo>
                <a:lnTo>
                  <a:pt x="3867150" y="2197100"/>
                </a:lnTo>
                <a:lnTo>
                  <a:pt x="4476750" y="2216150"/>
                </a:lnTo>
                <a:lnTo>
                  <a:pt x="4749800" y="2146300"/>
                </a:lnTo>
                <a:lnTo>
                  <a:pt x="5022850" y="1981200"/>
                </a:lnTo>
                <a:lnTo>
                  <a:pt x="5391150" y="1720850"/>
                </a:lnTo>
                <a:lnTo>
                  <a:pt x="5734050" y="1530350"/>
                </a:lnTo>
                <a:lnTo>
                  <a:pt x="6000750" y="1409700"/>
                </a:lnTo>
                <a:lnTo>
                  <a:pt x="7296150" y="1301750"/>
                </a:lnTo>
                <a:lnTo>
                  <a:pt x="7556500" y="1174750"/>
                </a:lnTo>
                <a:lnTo>
                  <a:pt x="7905750" y="895350"/>
                </a:lnTo>
                <a:lnTo>
                  <a:pt x="8147050" y="806450"/>
                </a:lnTo>
                <a:lnTo>
                  <a:pt x="8420100" y="615950"/>
                </a:lnTo>
                <a:lnTo>
                  <a:pt x="8883650" y="241300"/>
                </a:lnTo>
                <a:lnTo>
                  <a:pt x="9144000" y="0"/>
                </a:lnTo>
                <a:lnTo>
                  <a:pt x="9163050" y="0"/>
                </a:lnTo>
                <a:lnTo>
                  <a:pt x="9163050" y="3543300"/>
                </a:lnTo>
                <a:lnTo>
                  <a:pt x="88900" y="3543300"/>
                </a:lnTo>
              </a:path>
            </a:pathLst>
          </a:custGeom>
          <a:noFill/>
          <a:ln w="222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866137-8DA9-B35A-DA81-36D0C1A2C8CB}"/>
              </a:ext>
            </a:extLst>
          </p:cNvPr>
          <p:cNvSpPr/>
          <p:nvPr/>
        </p:nvSpPr>
        <p:spPr bwMode="gray">
          <a:xfrm>
            <a:off x="1112787" y="1060451"/>
            <a:ext cx="10744200" cy="114300"/>
          </a:xfrm>
          <a:prstGeom prst="rect">
            <a:avLst/>
          </a:prstGeom>
          <a:solidFill>
            <a:srgbClr val="FFFFFF"/>
          </a:solidFill>
          <a:ln w="222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rgbClr val="464547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0FAE414-27D2-D444-9739-B68F21B4D008}"/>
              </a:ext>
            </a:extLst>
          </p:cNvPr>
          <p:cNvSpPr/>
          <p:nvPr/>
        </p:nvSpPr>
        <p:spPr bwMode="gray">
          <a:xfrm rot="5400000">
            <a:off x="7634709" y="2936876"/>
            <a:ext cx="4114800" cy="361950"/>
          </a:xfrm>
          <a:prstGeom prst="rect">
            <a:avLst/>
          </a:prstGeom>
          <a:solidFill>
            <a:srgbClr val="FFFFFF"/>
          </a:solidFill>
          <a:ln w="222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rgbClr val="464547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9B22EB0-624F-84AC-22F8-85C2E627A754}"/>
              </a:ext>
            </a:extLst>
          </p:cNvPr>
          <p:cNvSpPr/>
          <p:nvPr/>
        </p:nvSpPr>
        <p:spPr bwMode="gray">
          <a:xfrm rot="16200000">
            <a:off x="-779514" y="3028950"/>
            <a:ext cx="4114800" cy="114301"/>
          </a:xfrm>
          <a:prstGeom prst="rect">
            <a:avLst/>
          </a:prstGeom>
          <a:solidFill>
            <a:srgbClr val="FFFFFF"/>
          </a:solidFill>
          <a:ln w="222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rgbClr val="464547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3483FC-96BE-3C3A-F17C-2E8149FCE0D2}"/>
              </a:ext>
            </a:extLst>
          </p:cNvPr>
          <p:cNvSpPr/>
          <p:nvPr/>
        </p:nvSpPr>
        <p:spPr bwMode="gray">
          <a:xfrm rot="5400000">
            <a:off x="1628916" y="523699"/>
            <a:ext cx="365760" cy="1828800"/>
          </a:xfrm>
          <a:prstGeom prst="rect">
            <a:avLst/>
          </a:prstGeom>
          <a:noFill/>
          <a:ln w="22225" cap="flat" cmpd="sng" algn="ctr">
            <a:noFill/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00437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ADC3D4"/>
                </a:solidFill>
              </a:rPr>
              <a:t>WHITE WEALTH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403F3C-1F34-40E2-4A68-34D72D056728}"/>
              </a:ext>
            </a:extLst>
          </p:cNvPr>
          <p:cNvSpPr/>
          <p:nvPr/>
        </p:nvSpPr>
        <p:spPr bwMode="gray">
          <a:xfrm rot="4747830">
            <a:off x="1628916" y="3958300"/>
            <a:ext cx="365760" cy="1828800"/>
          </a:xfrm>
          <a:prstGeom prst="rect">
            <a:avLst/>
          </a:prstGeom>
          <a:noFill/>
          <a:ln w="22225" cap="flat" cmpd="sng" algn="ctr">
            <a:noFill/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00437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BLACK WEALTH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78C2503-CEEC-18AA-D13A-4ABD789E74AC}"/>
              </a:ext>
            </a:extLst>
          </p:cNvPr>
          <p:cNvCxnSpPr>
            <a:cxnSpLocks/>
          </p:cNvCxnSpPr>
          <p:nvPr/>
        </p:nvCxnSpPr>
        <p:spPr>
          <a:xfrm>
            <a:off x="755607" y="1714500"/>
            <a:ext cx="0" cy="3383280"/>
          </a:xfrm>
          <a:prstGeom prst="line">
            <a:avLst/>
          </a:prstGeom>
          <a:ln w="22225" cap="flat">
            <a:solidFill>
              <a:schemeClr val="bg1"/>
            </a:solidFill>
            <a:prstDash val="solid"/>
            <a:bevel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ABB3C3E-D47D-118E-63E5-1A8F9AEE6DCD}"/>
              </a:ext>
            </a:extLst>
          </p:cNvPr>
          <p:cNvCxnSpPr>
            <a:cxnSpLocks/>
          </p:cNvCxnSpPr>
          <p:nvPr/>
        </p:nvCxnSpPr>
        <p:spPr>
          <a:xfrm flipV="1">
            <a:off x="838200" y="1491459"/>
            <a:ext cx="9675518" cy="99548"/>
          </a:xfrm>
          <a:prstGeom prst="straightConnector1">
            <a:avLst/>
          </a:prstGeom>
          <a:ln w="73025" cap="flat">
            <a:solidFill>
              <a:schemeClr val="bg2">
                <a:alpha val="32000"/>
              </a:schemeClr>
            </a:solidFill>
            <a:bevel/>
            <a:headEnd type="none" w="med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E3B84AD-9CDD-25D5-DB6A-1B0E5E37E663}"/>
              </a:ext>
            </a:extLst>
          </p:cNvPr>
          <p:cNvSpPr txBox="1"/>
          <p:nvPr/>
        </p:nvSpPr>
        <p:spPr bwMode="gray">
          <a:xfrm>
            <a:off x="10553700" y="1143000"/>
            <a:ext cx="1662941" cy="2754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2400"/>
              <a:t>…it would take Black families </a:t>
            </a:r>
            <a:r>
              <a:rPr lang="en-US" sz="3200" b="1"/>
              <a:t>228 </a:t>
            </a:r>
            <a:br>
              <a:rPr lang="en-US" sz="2800" b="1"/>
            </a:br>
            <a:r>
              <a:rPr lang="en-US" sz="2800" b="1"/>
              <a:t>years</a:t>
            </a:r>
            <a:r>
              <a:rPr lang="en-US" sz="2800"/>
              <a:t> </a:t>
            </a:r>
            <a:br>
              <a:rPr lang="en-US" sz="2400"/>
            </a:br>
            <a:r>
              <a:rPr lang="en-US" sz="2400"/>
              <a:t>to catch up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BB8B1CF-2628-EBAF-7472-B8E307A097DE}"/>
              </a:ext>
            </a:extLst>
          </p:cNvPr>
          <p:cNvSpPr/>
          <p:nvPr/>
        </p:nvSpPr>
        <p:spPr bwMode="gray">
          <a:xfrm>
            <a:off x="406400" y="2491740"/>
            <a:ext cx="365760" cy="1828800"/>
          </a:xfrm>
          <a:prstGeom prst="rect">
            <a:avLst/>
          </a:prstGeom>
          <a:noFill/>
          <a:ln w="22225" cap="flat" cmpd="sng" algn="ctr">
            <a:noFill/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00437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b="1">
                <a:solidFill>
                  <a:schemeClr val="bg1">
                    <a:lumMod val="90000"/>
                  </a:schemeClr>
                </a:solidFill>
              </a:rPr>
              <a:t>WEALTH GAP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4CFF8D9-8DDB-0B53-6D84-7C41381B1DE2}"/>
              </a:ext>
            </a:extLst>
          </p:cNvPr>
          <p:cNvSpPr/>
          <p:nvPr/>
        </p:nvSpPr>
        <p:spPr bwMode="gray">
          <a:xfrm>
            <a:off x="923925" y="2182990"/>
            <a:ext cx="9419709" cy="3036710"/>
          </a:xfrm>
          <a:custGeom>
            <a:avLst/>
            <a:gdLst>
              <a:gd name="connsiteX0" fmla="*/ 0 w 9419709"/>
              <a:gd name="connsiteY0" fmla="*/ 3036710 h 3036710"/>
              <a:gd name="connsiteX1" fmla="*/ 3248025 w 9419709"/>
              <a:gd name="connsiteY1" fmla="*/ 2188985 h 3036710"/>
              <a:gd name="connsiteX2" fmla="*/ 5133975 w 9419709"/>
              <a:gd name="connsiteY2" fmla="*/ 1293635 h 3036710"/>
              <a:gd name="connsiteX3" fmla="*/ 7419975 w 9419709"/>
              <a:gd name="connsiteY3" fmla="*/ 950735 h 3036710"/>
              <a:gd name="connsiteX4" fmla="*/ 8439150 w 9419709"/>
              <a:gd name="connsiteY4" fmla="*/ 312560 h 3036710"/>
              <a:gd name="connsiteX5" fmla="*/ 9267825 w 9419709"/>
              <a:gd name="connsiteY5" fmla="*/ 74435 h 3036710"/>
              <a:gd name="connsiteX6" fmla="*/ 5181600 w 9419709"/>
              <a:gd name="connsiteY6" fmla="*/ 1607960 h 3036710"/>
              <a:gd name="connsiteX7" fmla="*/ 3619500 w 9419709"/>
              <a:gd name="connsiteY7" fmla="*/ 2369960 h 3036710"/>
              <a:gd name="connsiteX8" fmla="*/ 5667375 w 9419709"/>
              <a:gd name="connsiteY8" fmla="*/ 1703210 h 3036710"/>
              <a:gd name="connsiteX9" fmla="*/ 4838700 w 9419709"/>
              <a:gd name="connsiteY9" fmla="*/ 1388885 h 3036710"/>
              <a:gd name="connsiteX10" fmla="*/ 2790825 w 9419709"/>
              <a:gd name="connsiteY10" fmla="*/ 2589035 h 3036710"/>
              <a:gd name="connsiteX11" fmla="*/ 8039100 w 9419709"/>
              <a:gd name="connsiteY11" fmla="*/ 1274585 h 3036710"/>
              <a:gd name="connsiteX12" fmla="*/ 5105400 w 9419709"/>
              <a:gd name="connsiteY12" fmla="*/ 474485 h 3036710"/>
              <a:gd name="connsiteX13" fmla="*/ 2438400 w 9419709"/>
              <a:gd name="connsiteY13" fmla="*/ 2179460 h 303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19709" h="3036710">
                <a:moveTo>
                  <a:pt x="0" y="3036710"/>
                </a:moveTo>
                <a:cubicBezTo>
                  <a:pt x="1196181" y="2758103"/>
                  <a:pt x="2392363" y="2479497"/>
                  <a:pt x="3248025" y="2188985"/>
                </a:cubicBezTo>
                <a:cubicBezTo>
                  <a:pt x="4103687" y="1898473"/>
                  <a:pt x="4438650" y="1500010"/>
                  <a:pt x="5133975" y="1293635"/>
                </a:cubicBezTo>
                <a:cubicBezTo>
                  <a:pt x="5829300" y="1087260"/>
                  <a:pt x="6869113" y="1114247"/>
                  <a:pt x="7419975" y="950735"/>
                </a:cubicBezTo>
                <a:cubicBezTo>
                  <a:pt x="7970838" y="787222"/>
                  <a:pt x="8131175" y="458610"/>
                  <a:pt x="8439150" y="312560"/>
                </a:cubicBezTo>
                <a:cubicBezTo>
                  <a:pt x="8747125" y="166510"/>
                  <a:pt x="9810750" y="-141465"/>
                  <a:pt x="9267825" y="74435"/>
                </a:cubicBezTo>
                <a:cubicBezTo>
                  <a:pt x="8724900" y="290335"/>
                  <a:pt x="6122987" y="1225373"/>
                  <a:pt x="5181600" y="1607960"/>
                </a:cubicBezTo>
                <a:cubicBezTo>
                  <a:pt x="4240213" y="1990547"/>
                  <a:pt x="3538538" y="2354085"/>
                  <a:pt x="3619500" y="2369960"/>
                </a:cubicBezTo>
                <a:cubicBezTo>
                  <a:pt x="3700463" y="2385835"/>
                  <a:pt x="5464175" y="1866722"/>
                  <a:pt x="5667375" y="1703210"/>
                </a:cubicBezTo>
                <a:cubicBezTo>
                  <a:pt x="5870575" y="1539697"/>
                  <a:pt x="5318125" y="1241248"/>
                  <a:pt x="4838700" y="1388885"/>
                </a:cubicBezTo>
                <a:cubicBezTo>
                  <a:pt x="4359275" y="1536522"/>
                  <a:pt x="2257425" y="2608085"/>
                  <a:pt x="2790825" y="2589035"/>
                </a:cubicBezTo>
                <a:cubicBezTo>
                  <a:pt x="3324225" y="2569985"/>
                  <a:pt x="7653338" y="1627010"/>
                  <a:pt x="8039100" y="1274585"/>
                </a:cubicBezTo>
                <a:cubicBezTo>
                  <a:pt x="8424862" y="922160"/>
                  <a:pt x="6038850" y="323672"/>
                  <a:pt x="5105400" y="474485"/>
                </a:cubicBezTo>
                <a:cubicBezTo>
                  <a:pt x="4171950" y="625297"/>
                  <a:pt x="3305175" y="1402378"/>
                  <a:pt x="2438400" y="2179460"/>
                </a:cubicBezTo>
              </a:path>
            </a:pathLst>
          </a:custGeom>
          <a:noFill/>
          <a:ln w="222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82309CD7-2A0E-C37F-98D8-6428A5E67AC5}"/>
              </a:ext>
            </a:extLst>
          </p:cNvPr>
          <p:cNvSpPr/>
          <p:nvPr/>
        </p:nvSpPr>
        <p:spPr>
          <a:xfrm rot="9528279">
            <a:off x="-726991" y="1702872"/>
            <a:ext cx="12358910" cy="2190895"/>
          </a:xfrm>
          <a:prstGeom prst="arc">
            <a:avLst>
              <a:gd name="adj1" fmla="val 11166534"/>
              <a:gd name="adj2" fmla="val 21205554"/>
            </a:avLst>
          </a:prstGeom>
          <a:ln w="73025" cap="flat">
            <a:solidFill>
              <a:schemeClr val="bg1">
                <a:lumMod val="50000"/>
              </a:schemeClr>
            </a:solidFill>
            <a:bevel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56A6F78-DEC5-7C30-DA52-4B1B874676DF}"/>
              </a:ext>
            </a:extLst>
          </p:cNvPr>
          <p:cNvCxnSpPr>
            <a:cxnSpLocks/>
          </p:cNvCxnSpPr>
          <p:nvPr/>
        </p:nvCxnSpPr>
        <p:spPr>
          <a:xfrm flipV="1">
            <a:off x="767202" y="5277391"/>
            <a:ext cx="10149840" cy="0"/>
          </a:xfrm>
          <a:prstGeom prst="line">
            <a:avLst/>
          </a:prstGeom>
          <a:ln w="22225" cap="flat">
            <a:solidFill>
              <a:schemeClr val="bg1"/>
            </a:solidFill>
            <a:prstDash val="solid"/>
            <a:bevel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f - 228">
            <a:extLst>
              <a:ext uri="{FF2B5EF4-FFF2-40B4-BE49-F238E27FC236}">
                <a16:creationId xmlns:a16="http://schemas.microsoft.com/office/drawing/2014/main" id="{C407E32D-0F43-35EC-B84E-391E50B765B2}"/>
              </a:ext>
            </a:extLst>
          </p:cNvPr>
          <p:cNvSpPr txBox="1"/>
          <p:nvPr/>
        </p:nvSpPr>
        <p:spPr bwMode="gray">
          <a:xfrm>
            <a:off x="11083929" y="5097780"/>
            <a:ext cx="1069971" cy="34970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b="1">
                <a:solidFill>
                  <a:schemeClr val="tx2">
                    <a:lumMod val="65000"/>
                  </a:schemeClr>
                </a:solidFill>
              </a:rPr>
              <a:t>YEARS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EACA962-6324-B375-CA50-674433AE505F}"/>
              </a:ext>
            </a:extLst>
          </p:cNvPr>
          <p:cNvGrpSpPr/>
          <p:nvPr/>
        </p:nvGrpSpPr>
        <p:grpSpPr>
          <a:xfrm>
            <a:off x="1127794" y="5257800"/>
            <a:ext cx="9654506" cy="457200"/>
            <a:chOff x="1127794" y="5486400"/>
            <a:chExt cx="9654506" cy="4572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6FF2088-3B5A-E413-D093-29797CE0FB86}"/>
                </a:ext>
              </a:extLst>
            </p:cNvPr>
            <p:cNvCxnSpPr>
              <a:cxnSpLocks/>
            </p:cNvCxnSpPr>
            <p:nvPr/>
          </p:nvCxnSpPr>
          <p:spPr>
            <a:xfrm>
              <a:off x="1242094" y="5486400"/>
              <a:ext cx="0" cy="182880"/>
            </a:xfrm>
            <a:prstGeom prst="line">
              <a:avLst/>
            </a:prstGeom>
            <a:ln w="22225" cap="flat">
              <a:solidFill>
                <a:schemeClr val="bg1">
                  <a:lumMod val="75000"/>
                </a:schemeClr>
              </a:solidFill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3B0E0DB-B3A6-E151-9B1D-9D0B60E50133}"/>
                </a:ext>
              </a:extLst>
            </p:cNvPr>
            <p:cNvCxnSpPr>
              <a:cxnSpLocks/>
            </p:cNvCxnSpPr>
            <p:nvPr/>
          </p:nvCxnSpPr>
          <p:spPr>
            <a:xfrm>
              <a:off x="2179354" y="5486400"/>
              <a:ext cx="0" cy="182880"/>
            </a:xfrm>
            <a:prstGeom prst="line">
              <a:avLst/>
            </a:prstGeom>
            <a:ln w="22225" cap="flat">
              <a:solidFill>
                <a:schemeClr val="bg1">
                  <a:lumMod val="75000"/>
                </a:schemeClr>
              </a:solidFill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A805DA-6428-B118-84C5-3957D6433950}"/>
                </a:ext>
              </a:extLst>
            </p:cNvPr>
            <p:cNvCxnSpPr>
              <a:cxnSpLocks/>
            </p:cNvCxnSpPr>
            <p:nvPr/>
          </p:nvCxnSpPr>
          <p:spPr>
            <a:xfrm>
              <a:off x="3116614" y="5486400"/>
              <a:ext cx="0" cy="182880"/>
            </a:xfrm>
            <a:prstGeom prst="line">
              <a:avLst/>
            </a:prstGeom>
            <a:ln w="22225" cap="flat">
              <a:solidFill>
                <a:schemeClr val="bg1">
                  <a:lumMod val="75000"/>
                </a:schemeClr>
              </a:solidFill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97B5758-7D4A-69E9-7678-0ED00C42A890}"/>
                </a:ext>
              </a:extLst>
            </p:cNvPr>
            <p:cNvCxnSpPr>
              <a:cxnSpLocks/>
            </p:cNvCxnSpPr>
            <p:nvPr/>
          </p:nvCxnSpPr>
          <p:spPr>
            <a:xfrm>
              <a:off x="4053874" y="5486400"/>
              <a:ext cx="0" cy="182880"/>
            </a:xfrm>
            <a:prstGeom prst="line">
              <a:avLst/>
            </a:prstGeom>
            <a:ln w="22225" cap="flat">
              <a:solidFill>
                <a:schemeClr val="bg1">
                  <a:lumMod val="75000"/>
                </a:schemeClr>
              </a:solidFill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97B05B-AC36-2C3B-F563-250366376928}"/>
                </a:ext>
              </a:extLst>
            </p:cNvPr>
            <p:cNvCxnSpPr>
              <a:cxnSpLocks/>
            </p:cNvCxnSpPr>
            <p:nvPr/>
          </p:nvCxnSpPr>
          <p:spPr>
            <a:xfrm>
              <a:off x="4991134" y="5486400"/>
              <a:ext cx="0" cy="182880"/>
            </a:xfrm>
            <a:prstGeom prst="line">
              <a:avLst/>
            </a:prstGeom>
            <a:ln w="22225" cap="flat">
              <a:solidFill>
                <a:schemeClr val="bg1">
                  <a:lumMod val="75000"/>
                </a:schemeClr>
              </a:solidFill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F02030A-81A3-F3F3-6208-746245D4B373}"/>
                </a:ext>
              </a:extLst>
            </p:cNvPr>
            <p:cNvCxnSpPr>
              <a:cxnSpLocks/>
            </p:cNvCxnSpPr>
            <p:nvPr/>
          </p:nvCxnSpPr>
          <p:spPr>
            <a:xfrm>
              <a:off x="5928394" y="5486400"/>
              <a:ext cx="0" cy="182880"/>
            </a:xfrm>
            <a:prstGeom prst="line">
              <a:avLst/>
            </a:prstGeom>
            <a:ln w="22225" cap="flat">
              <a:solidFill>
                <a:schemeClr val="bg1">
                  <a:lumMod val="75000"/>
                </a:schemeClr>
              </a:solidFill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2D19562-F94E-9CB1-EB2A-BD066A4D219E}"/>
                </a:ext>
              </a:extLst>
            </p:cNvPr>
            <p:cNvCxnSpPr>
              <a:cxnSpLocks/>
            </p:cNvCxnSpPr>
            <p:nvPr/>
          </p:nvCxnSpPr>
          <p:spPr>
            <a:xfrm>
              <a:off x="6865654" y="5486400"/>
              <a:ext cx="0" cy="182880"/>
            </a:xfrm>
            <a:prstGeom prst="line">
              <a:avLst/>
            </a:prstGeom>
            <a:ln w="22225" cap="flat">
              <a:solidFill>
                <a:schemeClr val="bg1">
                  <a:lumMod val="75000"/>
                </a:schemeClr>
              </a:solidFill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E3A53D7-8A9F-0995-FD9F-E976AC6E66DA}"/>
                </a:ext>
              </a:extLst>
            </p:cNvPr>
            <p:cNvCxnSpPr>
              <a:cxnSpLocks/>
            </p:cNvCxnSpPr>
            <p:nvPr/>
          </p:nvCxnSpPr>
          <p:spPr>
            <a:xfrm>
              <a:off x="7802914" y="5486400"/>
              <a:ext cx="0" cy="182880"/>
            </a:xfrm>
            <a:prstGeom prst="line">
              <a:avLst/>
            </a:prstGeom>
            <a:ln w="22225" cap="flat">
              <a:solidFill>
                <a:schemeClr val="bg1">
                  <a:lumMod val="75000"/>
                </a:schemeClr>
              </a:solidFill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E374D3C-E37E-CFF3-C50E-F29281770A7B}"/>
                </a:ext>
              </a:extLst>
            </p:cNvPr>
            <p:cNvCxnSpPr>
              <a:cxnSpLocks/>
            </p:cNvCxnSpPr>
            <p:nvPr/>
          </p:nvCxnSpPr>
          <p:spPr>
            <a:xfrm>
              <a:off x="8740174" y="5486400"/>
              <a:ext cx="0" cy="182880"/>
            </a:xfrm>
            <a:prstGeom prst="line">
              <a:avLst/>
            </a:prstGeom>
            <a:ln w="22225" cap="flat">
              <a:solidFill>
                <a:schemeClr val="bg1">
                  <a:lumMod val="75000"/>
                </a:schemeClr>
              </a:solidFill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7867815-FE3D-F590-BF43-3B03A9716E4B}"/>
                </a:ext>
              </a:extLst>
            </p:cNvPr>
            <p:cNvCxnSpPr>
              <a:cxnSpLocks/>
            </p:cNvCxnSpPr>
            <p:nvPr/>
          </p:nvCxnSpPr>
          <p:spPr>
            <a:xfrm>
              <a:off x="9677434" y="5486400"/>
              <a:ext cx="0" cy="182880"/>
            </a:xfrm>
            <a:prstGeom prst="line">
              <a:avLst/>
            </a:prstGeom>
            <a:ln w="22225" cap="flat">
              <a:solidFill>
                <a:schemeClr val="bg1">
                  <a:lumMod val="75000"/>
                </a:schemeClr>
              </a:solidFill>
              <a:beve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F642D0B-ED64-5824-5281-9FBAF5F18E3C}"/>
                </a:ext>
              </a:extLst>
            </p:cNvPr>
            <p:cNvSpPr txBox="1"/>
            <p:nvPr/>
          </p:nvSpPr>
          <p:spPr bwMode="gray">
            <a:xfrm>
              <a:off x="1127794" y="5686231"/>
              <a:ext cx="296810" cy="257369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indent="0" algn="l">
                <a:spcBef>
                  <a:spcPts val="1200"/>
                </a:spcBef>
                <a:buNone/>
              </a:pPr>
              <a:r>
                <a:rPr lang="en-US" sz="1200">
                  <a:solidFill>
                    <a:schemeClr val="tx2">
                      <a:lumMod val="65000"/>
                    </a:schemeClr>
                  </a:solidFill>
                </a:rPr>
                <a:t>20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5761AC3-EFD8-9876-2AD6-4EE564843181}"/>
                </a:ext>
              </a:extLst>
            </p:cNvPr>
            <p:cNvSpPr txBox="1"/>
            <p:nvPr/>
          </p:nvSpPr>
          <p:spPr bwMode="gray">
            <a:xfrm>
              <a:off x="2042194" y="5686231"/>
              <a:ext cx="296810" cy="257369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indent="0" algn="l">
                <a:spcBef>
                  <a:spcPts val="1200"/>
                </a:spcBef>
                <a:buNone/>
              </a:pPr>
              <a:r>
                <a:rPr lang="en-US" sz="1200">
                  <a:solidFill>
                    <a:schemeClr val="tx2">
                      <a:lumMod val="65000"/>
                    </a:schemeClr>
                  </a:solidFill>
                </a:rPr>
                <a:t>40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F197CF9-F254-2FCE-3884-A63895630F07}"/>
                </a:ext>
              </a:extLst>
            </p:cNvPr>
            <p:cNvSpPr txBox="1"/>
            <p:nvPr/>
          </p:nvSpPr>
          <p:spPr bwMode="gray">
            <a:xfrm>
              <a:off x="3002684" y="5686231"/>
              <a:ext cx="296810" cy="257369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indent="0" algn="l">
                <a:spcBef>
                  <a:spcPts val="1200"/>
                </a:spcBef>
                <a:buNone/>
              </a:pPr>
              <a:r>
                <a:rPr lang="en-US" sz="1200">
                  <a:solidFill>
                    <a:schemeClr val="tx2">
                      <a:lumMod val="65000"/>
                    </a:schemeClr>
                  </a:solidFill>
                </a:rPr>
                <a:t>60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2A724DC-BA47-C74D-E490-F9679C2C3482}"/>
                </a:ext>
              </a:extLst>
            </p:cNvPr>
            <p:cNvSpPr txBox="1"/>
            <p:nvPr/>
          </p:nvSpPr>
          <p:spPr bwMode="gray">
            <a:xfrm>
              <a:off x="3917084" y="5686231"/>
              <a:ext cx="296810" cy="257369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indent="0" algn="l">
                <a:spcBef>
                  <a:spcPts val="1200"/>
                </a:spcBef>
                <a:buNone/>
              </a:pPr>
              <a:r>
                <a:rPr lang="en-US" sz="1200">
                  <a:solidFill>
                    <a:schemeClr val="tx2">
                      <a:lumMod val="65000"/>
                    </a:schemeClr>
                  </a:solidFill>
                </a:rPr>
                <a:t>80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E2590CF-9A92-6CAA-1D44-CD09D3DAFC33}"/>
                </a:ext>
              </a:extLst>
            </p:cNvPr>
            <p:cNvSpPr txBox="1"/>
            <p:nvPr/>
          </p:nvSpPr>
          <p:spPr bwMode="gray">
            <a:xfrm>
              <a:off x="4785394" y="5686231"/>
              <a:ext cx="396206" cy="257369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indent="0" algn="l">
                <a:spcBef>
                  <a:spcPts val="1200"/>
                </a:spcBef>
                <a:buNone/>
              </a:pPr>
              <a:r>
                <a:rPr lang="en-US" sz="1200">
                  <a:solidFill>
                    <a:schemeClr val="tx2">
                      <a:lumMod val="65000"/>
                    </a:schemeClr>
                  </a:solidFill>
                </a:rPr>
                <a:t>100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A11B3C5-4EB7-5F1A-D24C-08790A9CA6DF}"/>
                </a:ext>
              </a:extLst>
            </p:cNvPr>
            <p:cNvSpPr txBox="1"/>
            <p:nvPr/>
          </p:nvSpPr>
          <p:spPr bwMode="gray">
            <a:xfrm>
              <a:off x="6675188" y="5686231"/>
              <a:ext cx="396206" cy="257369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indent="0" algn="l">
                <a:spcBef>
                  <a:spcPts val="1200"/>
                </a:spcBef>
                <a:buNone/>
              </a:pPr>
              <a:r>
                <a:rPr lang="en-US" sz="1200">
                  <a:solidFill>
                    <a:schemeClr val="tx2">
                      <a:lumMod val="65000"/>
                    </a:schemeClr>
                  </a:solidFill>
                </a:rPr>
                <a:t>140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E4DD0F0-ED69-4959-5FE2-1DAFB7C2ABF8}"/>
                </a:ext>
              </a:extLst>
            </p:cNvPr>
            <p:cNvSpPr txBox="1"/>
            <p:nvPr/>
          </p:nvSpPr>
          <p:spPr bwMode="gray">
            <a:xfrm>
              <a:off x="5760788" y="5686231"/>
              <a:ext cx="396206" cy="257369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indent="0" algn="l">
                <a:spcBef>
                  <a:spcPts val="1200"/>
                </a:spcBef>
                <a:buNone/>
              </a:pPr>
              <a:r>
                <a:rPr lang="en-US" sz="1200">
                  <a:solidFill>
                    <a:schemeClr val="tx2">
                      <a:lumMod val="65000"/>
                    </a:schemeClr>
                  </a:solidFill>
                </a:rPr>
                <a:t>120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D68E720-9442-902F-D9BD-BCB81BCEEE49}"/>
                </a:ext>
              </a:extLst>
            </p:cNvPr>
            <p:cNvSpPr txBox="1"/>
            <p:nvPr/>
          </p:nvSpPr>
          <p:spPr bwMode="gray">
            <a:xfrm>
              <a:off x="7589588" y="5686231"/>
              <a:ext cx="396206" cy="257369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indent="0" algn="l">
                <a:spcBef>
                  <a:spcPts val="1200"/>
                </a:spcBef>
                <a:buNone/>
              </a:pPr>
              <a:r>
                <a:rPr lang="en-US" sz="1200">
                  <a:solidFill>
                    <a:schemeClr val="tx2">
                      <a:lumMod val="65000"/>
                    </a:schemeClr>
                  </a:solidFill>
                </a:rPr>
                <a:t>160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B20A5E6-61A4-3B1F-EB19-05686C9F8549}"/>
                </a:ext>
              </a:extLst>
            </p:cNvPr>
            <p:cNvSpPr txBox="1"/>
            <p:nvPr/>
          </p:nvSpPr>
          <p:spPr bwMode="gray">
            <a:xfrm>
              <a:off x="8557294" y="5686231"/>
              <a:ext cx="396206" cy="257369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indent="0" algn="l">
                <a:spcBef>
                  <a:spcPts val="1200"/>
                </a:spcBef>
                <a:buNone/>
              </a:pPr>
              <a:r>
                <a:rPr lang="en-US" sz="1200">
                  <a:solidFill>
                    <a:schemeClr val="tx2">
                      <a:lumMod val="65000"/>
                    </a:schemeClr>
                  </a:solidFill>
                </a:rPr>
                <a:t>180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569F09F-F7D4-EE20-6168-F4F9093C2F82}"/>
                </a:ext>
              </a:extLst>
            </p:cNvPr>
            <p:cNvSpPr txBox="1"/>
            <p:nvPr/>
          </p:nvSpPr>
          <p:spPr bwMode="gray">
            <a:xfrm>
              <a:off x="9471694" y="5686231"/>
              <a:ext cx="396206" cy="257369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indent="0" algn="l">
                <a:spcBef>
                  <a:spcPts val="1200"/>
                </a:spcBef>
                <a:buNone/>
              </a:pPr>
              <a:r>
                <a:rPr lang="en-US" sz="1200">
                  <a:solidFill>
                    <a:schemeClr val="tx2">
                      <a:lumMod val="65000"/>
                    </a:schemeClr>
                  </a:solidFill>
                </a:rPr>
                <a:t>200</a:t>
              </a: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9A403C7B-EA7C-13F8-23D3-60B79DAE6ED6}"/>
                </a:ext>
              </a:extLst>
            </p:cNvPr>
            <p:cNvGrpSpPr/>
            <p:nvPr/>
          </p:nvGrpSpPr>
          <p:grpSpPr>
            <a:xfrm>
              <a:off x="10386094" y="5486400"/>
              <a:ext cx="396206" cy="436681"/>
              <a:chOff x="4923700" y="5486400"/>
              <a:chExt cx="396206" cy="436681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454D303-F21D-F63E-1E45-BF0E3CA0B8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1803" y="5486400"/>
                <a:ext cx="0" cy="182880"/>
              </a:xfrm>
              <a:prstGeom prst="line">
                <a:avLst/>
              </a:prstGeom>
              <a:ln w="22225" cap="flat">
                <a:solidFill>
                  <a:schemeClr val="bg1">
                    <a:lumMod val="75000"/>
                  </a:schemeClr>
                </a:solidFill>
                <a:bevel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23B8996-EEDA-AFCC-5470-B3F81026508D}"/>
                  </a:ext>
                </a:extLst>
              </p:cNvPr>
              <p:cNvSpPr txBox="1"/>
              <p:nvPr/>
            </p:nvSpPr>
            <p:spPr bwMode="gray">
              <a:xfrm>
                <a:off x="4923700" y="5665712"/>
                <a:ext cx="396206" cy="257369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marL="0" indent="0" algn="l">
                  <a:spcBef>
                    <a:spcPts val="1200"/>
                  </a:spcBef>
                  <a:buNone/>
                </a:pPr>
                <a:r>
                  <a:rPr lang="en-US" sz="1200">
                    <a:solidFill>
                      <a:schemeClr val="tx2">
                        <a:lumMod val="65000"/>
                      </a:schemeClr>
                    </a:solidFill>
                  </a:rPr>
                  <a:t>220</a:t>
                </a: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40DED6A-7024-C748-5027-8F098C9DBAE4}"/>
              </a:ext>
            </a:extLst>
          </p:cNvPr>
          <p:cNvSpPr txBox="1"/>
          <p:nvPr/>
        </p:nvSpPr>
        <p:spPr bwMode="gray">
          <a:xfrm>
            <a:off x="494957" y="6616020"/>
            <a:ext cx="9285857" cy="1958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l">
              <a:spcBef>
                <a:spcPts val="1200"/>
              </a:spcBef>
              <a:buNone/>
            </a:pPr>
            <a:r>
              <a:rPr lang="en-US" sz="800"/>
              <a:t>Source: Institute for Policy Studies https://ips-dc.org/report-ever-growing-gap/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6D162A2-C9DD-B638-2A5F-10AE55544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33"/>
          <a:stretch/>
        </p:blipFill>
        <p:spPr>
          <a:xfrm>
            <a:off x="10707336" y="5593696"/>
            <a:ext cx="1355668" cy="1018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366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btfpColumnIndicatorGroup2">
            <a:extLst>
              <a:ext uri="{FF2B5EF4-FFF2-40B4-BE49-F238E27FC236}">
                <a16:creationId xmlns:a16="http://schemas.microsoft.com/office/drawing/2014/main" id="{1525BF48-B5EF-8E1C-B1D7-5C0EAC9E83C6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21" name="btfpColumnGapBlocker126378">
              <a:extLst>
                <a:ext uri="{FF2B5EF4-FFF2-40B4-BE49-F238E27FC236}">
                  <a16:creationId xmlns:a16="http://schemas.microsoft.com/office/drawing/2014/main" id="{2D46BD45-1AF3-1534-4582-F4D8B384521B}"/>
                </a:ext>
              </a:extLst>
            </p:cNvPr>
            <p:cNvSpPr/>
            <p:nvPr/>
          </p:nvSpPr>
          <p:spPr bwMode="gray">
            <a:xfrm>
              <a:off x="12014200" y="6926580"/>
              <a:ext cx="1778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btfpColumnGapBlocker491085">
              <a:extLst>
                <a:ext uri="{FF2B5EF4-FFF2-40B4-BE49-F238E27FC236}">
                  <a16:creationId xmlns:a16="http://schemas.microsoft.com/office/drawing/2014/main" id="{0DC1FFB0-504B-E23C-EEB5-0DE5AD72DFE0}"/>
                </a:ext>
              </a:extLst>
            </p:cNvPr>
            <p:cNvSpPr/>
            <p:nvPr/>
          </p:nvSpPr>
          <p:spPr bwMode="gray">
            <a:xfrm>
              <a:off x="0" y="6926580"/>
              <a:ext cx="4699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17" name="btfpColumnIndicator487973">
              <a:extLst>
                <a:ext uri="{FF2B5EF4-FFF2-40B4-BE49-F238E27FC236}">
                  <a16:creationId xmlns:a16="http://schemas.microsoft.com/office/drawing/2014/main" id="{5CEADCF7-1565-565B-C6C5-E991E4832AF0}"/>
                </a:ext>
              </a:extLst>
            </p:cNvPr>
            <p:cNvCxnSpPr/>
            <p:nvPr/>
          </p:nvCxnSpPr>
          <p:spPr bwMode="gray">
            <a:xfrm flipV="1">
              <a:off x="12014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btfpColumnIndicator402569">
              <a:extLst>
                <a:ext uri="{FF2B5EF4-FFF2-40B4-BE49-F238E27FC236}">
                  <a16:creationId xmlns:a16="http://schemas.microsoft.com/office/drawing/2014/main" id="{84C79FF4-8741-0695-F453-E03F98FB231B}"/>
                </a:ext>
              </a:extLst>
            </p:cNvPr>
            <p:cNvCxnSpPr/>
            <p:nvPr/>
          </p:nvCxnSpPr>
          <p:spPr bwMode="gray">
            <a:xfrm flipV="1">
              <a:off x="4699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btfpColumnIndicatorGroup1">
            <a:extLst>
              <a:ext uri="{FF2B5EF4-FFF2-40B4-BE49-F238E27FC236}">
                <a16:creationId xmlns:a16="http://schemas.microsoft.com/office/drawing/2014/main" id="{FDB15245-022E-51DB-99A7-B570AE2CE391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20" name="btfpColumnGapBlocker664253">
              <a:extLst>
                <a:ext uri="{FF2B5EF4-FFF2-40B4-BE49-F238E27FC236}">
                  <a16:creationId xmlns:a16="http://schemas.microsoft.com/office/drawing/2014/main" id="{92B8C58F-C46D-9526-558D-3D0B218309C9}"/>
                </a:ext>
              </a:extLst>
            </p:cNvPr>
            <p:cNvSpPr/>
            <p:nvPr/>
          </p:nvSpPr>
          <p:spPr bwMode="gray">
            <a:xfrm>
              <a:off x="12014200" y="-205740"/>
              <a:ext cx="1778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8" name="btfpColumnGapBlocker564881">
              <a:extLst>
                <a:ext uri="{FF2B5EF4-FFF2-40B4-BE49-F238E27FC236}">
                  <a16:creationId xmlns:a16="http://schemas.microsoft.com/office/drawing/2014/main" id="{F168F835-AA40-B3F8-C423-999DB2925004}"/>
                </a:ext>
              </a:extLst>
            </p:cNvPr>
            <p:cNvSpPr/>
            <p:nvPr/>
          </p:nvSpPr>
          <p:spPr bwMode="gray">
            <a:xfrm>
              <a:off x="0" y="-205740"/>
              <a:ext cx="4699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16" name="btfpColumnIndicator311463">
              <a:extLst>
                <a:ext uri="{FF2B5EF4-FFF2-40B4-BE49-F238E27FC236}">
                  <a16:creationId xmlns:a16="http://schemas.microsoft.com/office/drawing/2014/main" id="{F7CC8B32-00D1-ECA9-1301-5F8D1BD55512}"/>
                </a:ext>
              </a:extLst>
            </p:cNvPr>
            <p:cNvCxnSpPr/>
            <p:nvPr/>
          </p:nvCxnSpPr>
          <p:spPr bwMode="gray">
            <a:xfrm flipV="1">
              <a:off x="12014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btfpColumnIndicator500604">
              <a:extLst>
                <a:ext uri="{FF2B5EF4-FFF2-40B4-BE49-F238E27FC236}">
                  <a16:creationId xmlns:a16="http://schemas.microsoft.com/office/drawing/2014/main" id="{BB678A9B-18BB-137C-B38C-62644BB0EC65}"/>
                </a:ext>
              </a:extLst>
            </p:cNvPr>
            <p:cNvCxnSpPr/>
            <p:nvPr/>
          </p:nvCxnSpPr>
          <p:spPr bwMode="gray">
            <a:xfrm flipV="1">
              <a:off x="4699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D29133-5B35-4938-C20B-11907EAE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Imagine a nation where the racial wealth gap narrows and we all                              enjoy the power of a multiracial democracy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B67DB1-C846-32ED-FCDA-A1A3637AB4C3}"/>
              </a:ext>
            </a:extLst>
          </p:cNvPr>
          <p:cNvSpPr/>
          <p:nvPr/>
        </p:nvSpPr>
        <p:spPr bwMode="gray">
          <a:xfrm>
            <a:off x="276734" y="5785897"/>
            <a:ext cx="11763375" cy="942975"/>
          </a:xfrm>
          <a:prstGeom prst="rect">
            <a:avLst/>
          </a:prstGeom>
          <a:solidFill>
            <a:schemeClr val="tx2"/>
          </a:solidFill>
          <a:ln w="222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US" sz="1600">
              <a:solidFill>
                <a:schemeClr val="tx2"/>
              </a:solidFill>
            </a:endParaRPr>
          </a:p>
        </p:txBody>
      </p:sp>
      <p:graphicFrame>
        <p:nvGraphicFramePr>
          <p:cNvPr id="22" name="btfpTable569635">
            <a:extLst>
              <a:ext uri="{FF2B5EF4-FFF2-40B4-BE49-F238E27FC236}">
                <a16:creationId xmlns:a16="http://schemas.microsoft.com/office/drawing/2014/main" id="{FBC09A8A-D439-ACF2-47A8-2DB167F65815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22514" y="1066817"/>
          <a:ext cx="11477896" cy="5565338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476411">
                  <a:extLst>
                    <a:ext uri="{9D8B030D-6E8A-4147-A177-3AD203B41FA5}">
                      <a16:colId xmlns:a16="http://schemas.microsoft.com/office/drawing/2014/main" val="3654233787"/>
                    </a:ext>
                  </a:extLst>
                </a:gridCol>
                <a:gridCol w="2412586">
                  <a:extLst>
                    <a:ext uri="{9D8B030D-6E8A-4147-A177-3AD203B41FA5}">
                      <a16:colId xmlns:a16="http://schemas.microsoft.com/office/drawing/2014/main" val="3610660401"/>
                    </a:ext>
                  </a:extLst>
                </a:gridCol>
                <a:gridCol w="7588899">
                  <a:extLst>
                    <a:ext uri="{9D8B030D-6E8A-4147-A177-3AD203B41FA5}">
                      <a16:colId xmlns:a16="http://schemas.microsoft.com/office/drawing/2014/main" val="1445737791"/>
                    </a:ext>
                  </a:extLst>
                </a:gridCol>
              </a:tblGrid>
              <a:tr h="265165">
                <a:tc gridSpan="3"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Gotham Book" pitchFamily="50" charset="0"/>
                          <a:cs typeface="Gotham Book" pitchFamily="50" charset="0"/>
                        </a:rPr>
                        <a:t>ACHIEVING </a:t>
                      </a:r>
                      <a:r>
                        <a:rPr lang="en-US" sz="1200" b="1" kern="1200">
                          <a:solidFill>
                            <a:srgbClr val="FFFFFF"/>
                          </a:solidFill>
                          <a:latin typeface="Gotham Book" pitchFamily="50" charset="0"/>
                          <a:ea typeface="+mn-ea"/>
                          <a:cs typeface="Gotham Book" pitchFamily="50" charset="0"/>
                        </a:rPr>
                        <a:t>REPA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latin typeface="Gotham Book" pitchFamily="50" charset="0"/>
                          <a:cs typeface="Gotham Book" pitchFamily="50" charset="0"/>
                        </a:rPr>
                        <a:t>RATIONS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75782236"/>
                  </a:ext>
                </a:extLst>
              </a:tr>
              <a:tr h="265165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120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100" b="1">
                          <a:solidFill>
                            <a:srgbClr val="00437A"/>
                          </a:solidFill>
                          <a:latin typeface="Gotham Book" pitchFamily="50" charset="0"/>
                          <a:cs typeface="Gotham Book" pitchFamily="50" charset="0"/>
                        </a:rPr>
                        <a:t>DEFINITION</a:t>
                      </a:r>
                      <a:endParaRPr lang="en-US" sz="120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100" b="1" kern="1200">
                          <a:solidFill>
                            <a:srgbClr val="00437A"/>
                          </a:solidFill>
                          <a:latin typeface="Gotham Book" pitchFamily="50" charset="0"/>
                          <a:ea typeface="+mn-ea"/>
                          <a:cs typeface="Gotham Book" pitchFamily="50" charset="0"/>
                        </a:rPr>
                        <a:t>EXAMPLE INVESTMENTS</a:t>
                      </a:r>
                      <a:endParaRPr lang="en-US" sz="120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439058"/>
                  </a:ext>
                </a:extLst>
              </a:tr>
              <a:tr h="94771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900" b="1" kern="1200">
                        <a:solidFill>
                          <a:schemeClr val="dk1"/>
                        </a:solidFill>
                        <a:latin typeface="Gotham Light" pitchFamily="50" charset="0"/>
                        <a:ea typeface="+mn-ea"/>
                        <a:cs typeface="Gotham Light" pitchFamily="50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900" b="1" kern="120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A federal program designed to narrow the Black-white wealth gap and engage in the pillars of building a culture of repair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697219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US" sz="900" kern="120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Convening and planning support to design a coordinated movement strategy </a:t>
                      </a:r>
                    </a:p>
                    <a:p>
                      <a:pPr marL="177800" marR="0" lvl="0" indent="-177800" algn="l" defTabSz="697219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US" sz="900" kern="120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Narrative change to build public understanding on reparations </a:t>
                      </a:r>
                    </a:p>
                    <a:p>
                      <a:pPr marL="177800" marR="0" lvl="0" indent="-177800" algn="l" defTabSz="697219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US" sz="900" kern="120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Research to inform reparations program design</a:t>
                      </a:r>
                    </a:p>
                    <a:p>
                      <a:pPr marL="177800" marR="0" lvl="0" indent="-177800" algn="l" defTabSz="697219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US" sz="900" kern="120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Lobbying efforts </a:t>
                      </a:r>
                    </a:p>
                    <a:p>
                      <a:pPr marL="177800" marR="0" lvl="0" indent="-177800" algn="l" defTabSz="697219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US" sz="900" kern="120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Grassroots organizing to mobilize constituencies  </a:t>
                      </a:r>
                      <a:endParaRPr lang="en-US" sz="900" b="1" kern="1200">
                        <a:solidFill>
                          <a:schemeClr val="dk1"/>
                        </a:solidFill>
                        <a:latin typeface="Gotham Light" pitchFamily="50" charset="0"/>
                        <a:ea typeface="+mn-ea"/>
                        <a:cs typeface="Gotham Light" pitchFamily="50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3384432"/>
                  </a:ext>
                </a:extLst>
              </a:tr>
              <a:tr h="265165">
                <a:tc gridSpan="3">
                  <a:txBody>
                    <a:bodyPr/>
                    <a:lstStyle/>
                    <a:p>
                      <a:pPr marL="0" indent="0">
                        <a:spcBef>
                          <a:spcPts val="400"/>
                        </a:spcBef>
                        <a:buFontTx/>
                        <a:buNone/>
                      </a:pPr>
                      <a:r>
                        <a:rPr lang="en-US" sz="1200" b="1" kern="1200">
                          <a:solidFill>
                            <a:srgbClr val="FFFFFF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BUILDING A CULTURE OF RACIAL REPAIR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T w="9525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0954790"/>
                  </a:ext>
                </a:extLst>
              </a:tr>
              <a:tr h="54372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900" b="1" kern="1200">
                        <a:solidFill>
                          <a:schemeClr val="dk1"/>
                        </a:solidFill>
                        <a:latin typeface="Gotham Light" pitchFamily="50" charset="0"/>
                        <a:ea typeface="+mn-ea"/>
                        <a:cs typeface="Gotham Light" pitchFamily="50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900" b="1" kern="120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Understanding and grappling with the what, how, and why of actions that have contributed to harm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177800" marR="0" lvl="0" indent="-177800" algn="l" defTabSz="697219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Char char="•"/>
                        <a:tabLst/>
                        <a:defRPr/>
                      </a:pPr>
                      <a:r>
                        <a:rPr lang="en-US" sz="900" kern="120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Storytellers, artists, journalists, and scholars creating new ways to unearth and understand racial injustice</a:t>
                      </a:r>
                    </a:p>
                    <a:p>
                      <a:pPr marL="177800" marR="0" lvl="0" indent="-177800" algn="l" defTabSz="697219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Char char="•"/>
                        <a:tabLst/>
                        <a:defRPr/>
                      </a:pPr>
                      <a:r>
                        <a:rPr lang="en-US" sz="900" kern="120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Commissions for wealth-origin research and stories for institutions, corporations, and families</a:t>
                      </a:r>
                    </a:p>
                    <a:p>
                      <a:pPr marL="177800" marR="0" lvl="0" indent="-177800" algn="l" defTabSz="697219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Char char="•"/>
                        <a:tabLst/>
                        <a:defRPr/>
                      </a:pPr>
                      <a:r>
                        <a:rPr lang="en-US" sz="900" kern="120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Educators and organizations designing curricula that teach truthful US history</a:t>
                      </a:r>
                    </a:p>
                    <a:p>
                      <a:pPr marL="177800" marR="0" lvl="0" indent="-177800" algn="l" defTabSz="697219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Char char="•"/>
                        <a:tabLst/>
                        <a:defRPr/>
                      </a:pPr>
                      <a:r>
                        <a:rPr lang="en-US" sz="900" kern="120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Initiatives for open dialogue and advancing racial healing</a:t>
                      </a:r>
                    </a:p>
                    <a:p>
                      <a:pPr marL="177800" marR="0" lvl="0" indent="-177800" algn="l" defTabSz="697219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Char char="•"/>
                        <a:tabLst/>
                        <a:defRPr/>
                      </a:pPr>
                      <a:r>
                        <a:rPr lang="en-US" sz="900" kern="120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Movement leaders and efforts pushing back on the anti-critical race theory movement</a:t>
                      </a:r>
                    </a:p>
                    <a:p>
                      <a:pPr marL="177800" marR="0" lvl="0" indent="-177800" algn="l" defTabSz="697219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Char char="•"/>
                        <a:tabLst/>
                        <a:defRPr/>
                      </a:pPr>
                      <a:r>
                        <a:rPr lang="en-US" sz="900" kern="120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Creation of and increased access to programming in public memorials, museums, and other institutions that serve to acknowledge harm</a:t>
                      </a:r>
                      <a:endParaRPr lang="en-US" sz="900" b="1" kern="1200">
                        <a:solidFill>
                          <a:schemeClr val="dk1"/>
                        </a:solidFill>
                        <a:latin typeface="Gotham Light" pitchFamily="50" charset="0"/>
                        <a:ea typeface="+mn-ea"/>
                        <a:cs typeface="Gotham Light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5361795"/>
                  </a:ext>
                </a:extLst>
              </a:tr>
              <a:tr h="718262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900" b="1" kern="1200">
                        <a:solidFill>
                          <a:schemeClr val="dk1"/>
                        </a:solidFill>
                        <a:latin typeface="Gotham Light" pitchFamily="50" charset="0"/>
                        <a:ea typeface="+mn-ea"/>
                        <a:cs typeface="Gotham Light" pitchFamily="50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900" b="1" kern="120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Admission that harm has been done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900" b="1" kern="1200">
                        <a:solidFill>
                          <a:schemeClr val="dk1"/>
                        </a:solidFill>
                        <a:latin typeface="Gotham Light" pitchFamily="50" charset="0"/>
                        <a:ea typeface="+mn-ea"/>
                        <a:cs typeface="Gotham Light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0417836"/>
                  </a:ext>
                </a:extLst>
              </a:tr>
              <a:tr h="57782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900" b="1" kern="1200">
                        <a:solidFill>
                          <a:schemeClr val="dk1"/>
                        </a:solidFill>
                        <a:latin typeface="Gotham Light" pitchFamily="50" charset="0"/>
                        <a:ea typeface="+mn-ea"/>
                        <a:cs typeface="Gotham Light" pitchFamily="50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900" b="1" kern="120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Ownership and willingness to take responsibility for harmful actions and commit to non-repetition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177800" marR="0" lvl="0" indent="-177800" algn="l" defTabSz="697219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Char char="•"/>
                        <a:tabLst/>
                        <a:defRPr/>
                      </a:pPr>
                      <a:r>
                        <a:rPr lang="en-US" sz="900" kern="120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Black community land trusts, community investment trusts, and worker cooperatives to rebuild land ownership and economic self-determination</a:t>
                      </a:r>
                    </a:p>
                    <a:p>
                      <a:pPr marL="177800" marR="0" lvl="0" indent="-177800" algn="l" defTabSz="697219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Char char="•"/>
                        <a:tabLst/>
                        <a:defRPr/>
                      </a:pPr>
                      <a:r>
                        <a:rPr lang="en-US" sz="900" kern="120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Large, unrestricted grants or endowments to Black-led organizations and institutions to enable greater levels of self-determination </a:t>
                      </a:r>
                    </a:p>
                    <a:p>
                      <a:pPr marL="177800" marR="0" lvl="0" indent="-177800" algn="l" defTabSz="697219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Char char="•"/>
                        <a:tabLst/>
                        <a:defRPr/>
                      </a:pPr>
                      <a:r>
                        <a:rPr lang="en-US" sz="900" kern="120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Efforts to help Black families and communities reclaim wrongfully stolen assets and land </a:t>
                      </a:r>
                    </a:p>
                    <a:p>
                      <a:pPr marL="177800" marR="0" lvl="0" indent="-177800" algn="l" defTabSz="697219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Char char="•"/>
                        <a:tabLst/>
                        <a:defRPr/>
                      </a:pPr>
                      <a:r>
                        <a:rPr lang="en-US" sz="900" kern="120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Funding staff position(s) and research efforts for local and state initiatives and reparations commissions to explore and create redress for specific, historic harms </a:t>
                      </a:r>
                    </a:p>
                    <a:p>
                      <a:pPr marL="177800" marR="0" lvl="0" indent="-177800" algn="l" defTabSz="697219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Char char="•"/>
                        <a:tabLst/>
                        <a:defRPr/>
                      </a:pPr>
                      <a:r>
                        <a:rPr lang="en-US" sz="900" kern="120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Pilot programs in guaranteed income, baby bonds, and other asset-building initiatives for and with Black communities</a:t>
                      </a:r>
                    </a:p>
                    <a:p>
                      <a:pPr marL="177800" marR="0" lvl="0" indent="-177800" algn="l" defTabSz="697219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Char char="•"/>
                        <a:tabLst/>
                        <a:defRPr/>
                      </a:pPr>
                      <a:r>
                        <a:rPr lang="en-US" sz="900" kern="120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Debt relief for Black farmers and broader efforts to direct federal funding resulting from recent policies to Black-led and Black-serving organizations and institutions </a:t>
                      </a:r>
                      <a:endParaRPr lang="en-US" sz="900" b="1" kern="1200">
                        <a:solidFill>
                          <a:schemeClr val="dk1"/>
                        </a:solidFill>
                        <a:latin typeface="Gotham Light" pitchFamily="50" charset="0"/>
                        <a:ea typeface="+mn-ea"/>
                        <a:cs typeface="Gotham Light" pitchFamily="50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8384837"/>
                  </a:ext>
                </a:extLst>
              </a:tr>
              <a:tr h="108191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900" b="1" kern="1200">
                        <a:solidFill>
                          <a:schemeClr val="dk1"/>
                        </a:solidFill>
                        <a:latin typeface="Gotham Light" pitchFamily="50" charset="0"/>
                        <a:ea typeface="+mn-ea"/>
                        <a:cs typeface="Gotham Light" pitchFamily="50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900" b="1" kern="120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Acts of restitution, compensation, and rehabilitation; proactive steps taken to embed racial justice into systems and “heal the wound”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900" b="1" kern="1200">
                        <a:solidFill>
                          <a:schemeClr val="dk1"/>
                        </a:solidFill>
                        <a:latin typeface="Gotham Light" pitchFamily="50" charset="0"/>
                        <a:ea typeface="+mn-ea"/>
                        <a:cs typeface="Gotham Light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4892257"/>
                  </a:ext>
                </a:extLst>
              </a:tr>
              <a:tr h="383016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900" b="0" kern="1200">
                          <a:solidFill>
                            <a:schemeClr val="dk1"/>
                          </a:solidFill>
                          <a:latin typeface="Gotham Medium" pitchFamily="50" charset="0"/>
                          <a:ea typeface="+mn-ea"/>
                          <a:cs typeface="Gotham Medium" pitchFamily="50" charset="0"/>
                        </a:rPr>
                        <a:t>Intangible investments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900" b="1" kern="120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Convene conversations on reparations internally with board and with peer funders and other stakeholders; elevate topic of reparations externally and among peers; ensure Black and grantee representation in decision-making bodies on Board and in organizational leadership.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900" b="1" kern="1200">
                        <a:solidFill>
                          <a:schemeClr val="dk1"/>
                        </a:solidFill>
                        <a:latin typeface="Gotham Light" pitchFamily="50" charset="0"/>
                        <a:ea typeface="+mn-ea"/>
                        <a:cs typeface="Gotham Light" pitchFamily="50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3284216"/>
                  </a:ext>
                </a:extLst>
              </a:tr>
              <a:tr h="381284">
                <a:tc gridSpan="3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br>
                        <a:rPr lang="en-US" sz="800" b="1" kern="1200" dirty="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</a:br>
                      <a:r>
                        <a:rPr lang="en-US" sz="800" b="1" kern="1200" dirty="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(NOTE: This is not an exhaustive list of reparations and repair investments. These are ideas from conversations with movement leaders meant to showcase the breadth of potential opportunities.)</a:t>
                      </a:r>
                      <a:br>
                        <a:rPr lang="en-US" sz="800" b="1" kern="1200" dirty="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</a:br>
                      <a:r>
                        <a:rPr lang="en-US" sz="800" b="1" kern="1200" dirty="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Source: The Bridgespan Group; adapted from Liberation Ventures “</a:t>
                      </a:r>
                      <a:r>
                        <a:rPr lang="en-US" sz="800" b="1" kern="1200" dirty="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  <a:hlinkClick r:id="rId5"/>
                        </a:rPr>
                        <a:t>Why Reparations</a:t>
                      </a:r>
                      <a:r>
                        <a:rPr lang="en-US" sz="800" b="1" kern="1200" dirty="0">
                          <a:solidFill>
                            <a:schemeClr val="dk1"/>
                          </a:solidFill>
                          <a:latin typeface="Gotham Light" pitchFamily="50" charset="0"/>
                          <a:ea typeface="+mn-ea"/>
                          <a:cs typeface="Gotham Light" pitchFamily="50" charset="0"/>
                        </a:rPr>
                        <a:t>”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900" b="1" kern="1200">
                        <a:solidFill>
                          <a:schemeClr val="dk1"/>
                        </a:solidFill>
                        <a:latin typeface="Gotham Light" pitchFamily="50" charset="0"/>
                        <a:ea typeface="+mn-ea"/>
                        <a:cs typeface="Gotham Light" pitchFamily="50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266035"/>
                  </a:ext>
                </a:extLst>
              </a:tr>
            </a:tbl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B68B8488-2ABB-5B79-CCE9-0A75FF5B6BC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056" t="15914" r="9825" b="14701"/>
          <a:stretch/>
        </p:blipFill>
        <p:spPr>
          <a:xfrm>
            <a:off x="807057" y="1786298"/>
            <a:ext cx="893955" cy="6336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7C7FF91-0E33-5725-A80D-0B077811537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68" b="81003"/>
          <a:stretch/>
        </p:blipFill>
        <p:spPr>
          <a:xfrm>
            <a:off x="797547" y="2895427"/>
            <a:ext cx="912974" cy="4880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0F49EDB-E82A-350C-CB48-758D0C84E4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6900" b="55674"/>
          <a:stretch/>
        </p:blipFill>
        <p:spPr>
          <a:xfrm>
            <a:off x="797548" y="3555730"/>
            <a:ext cx="912973" cy="4824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C81E9A6-3273-2348-8F3A-0C649EDB4F5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2229" b="30750"/>
          <a:stretch/>
        </p:blipFill>
        <p:spPr>
          <a:xfrm>
            <a:off x="797547" y="4240607"/>
            <a:ext cx="912974" cy="47119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BDD563B-56FC-A206-9101-19D4118016A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3435"/>
          <a:stretch/>
        </p:blipFill>
        <p:spPr>
          <a:xfrm>
            <a:off x="797547" y="5089473"/>
            <a:ext cx="912974" cy="458575"/>
          </a:xfrm>
          <a:prstGeom prst="rect">
            <a:avLst/>
          </a:prstGeom>
        </p:spPr>
      </p:pic>
      <p:pic>
        <p:nvPicPr>
          <p:cNvPr id="69" name="Picture 68" descr="A blue and black text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24F36E00-7CB2-2C98-9B09-C62BD8A877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102" y="17756"/>
            <a:ext cx="1737997" cy="7092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6628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btfpColumnIndicatorGroup2">
            <a:extLst>
              <a:ext uri="{FF2B5EF4-FFF2-40B4-BE49-F238E27FC236}">
                <a16:creationId xmlns:a16="http://schemas.microsoft.com/office/drawing/2014/main" id="{900ED41C-0035-7684-B45A-82455A236075}"/>
              </a:ext>
            </a:extLst>
          </p:cNvPr>
          <p:cNvGrpSpPr/>
          <p:nvPr/>
        </p:nvGrpSpPr>
        <p:grpSpPr>
          <a:xfrm>
            <a:off x="0" y="6926580"/>
            <a:ext cx="12192000" cy="137160"/>
            <a:chOff x="0" y="6926580"/>
            <a:chExt cx="12192000" cy="137160"/>
          </a:xfrm>
        </p:grpSpPr>
        <p:sp>
          <p:nvSpPr>
            <p:cNvPr id="22" name="btfpColumnGapBlocker908557">
              <a:extLst>
                <a:ext uri="{FF2B5EF4-FFF2-40B4-BE49-F238E27FC236}">
                  <a16:creationId xmlns:a16="http://schemas.microsoft.com/office/drawing/2014/main" id="{6078DD26-EC96-15B2-C985-55B5BB2ED07E}"/>
                </a:ext>
              </a:extLst>
            </p:cNvPr>
            <p:cNvSpPr/>
            <p:nvPr/>
          </p:nvSpPr>
          <p:spPr bwMode="gray">
            <a:xfrm>
              <a:off x="12014200" y="6926580"/>
              <a:ext cx="1778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20" name="btfpColumnGapBlocker150057">
              <a:extLst>
                <a:ext uri="{FF2B5EF4-FFF2-40B4-BE49-F238E27FC236}">
                  <a16:creationId xmlns:a16="http://schemas.microsoft.com/office/drawing/2014/main" id="{C2E82451-C2F2-77E1-A9A2-6071947A2C20}"/>
                </a:ext>
              </a:extLst>
            </p:cNvPr>
            <p:cNvSpPr/>
            <p:nvPr/>
          </p:nvSpPr>
          <p:spPr bwMode="gray">
            <a:xfrm>
              <a:off x="0" y="6926580"/>
              <a:ext cx="4699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18" name="btfpColumnIndicator837915">
              <a:extLst>
                <a:ext uri="{FF2B5EF4-FFF2-40B4-BE49-F238E27FC236}">
                  <a16:creationId xmlns:a16="http://schemas.microsoft.com/office/drawing/2014/main" id="{34EECACD-0BC8-117A-DD09-2C7C5C0CC667}"/>
                </a:ext>
              </a:extLst>
            </p:cNvPr>
            <p:cNvCxnSpPr/>
            <p:nvPr/>
          </p:nvCxnSpPr>
          <p:spPr bwMode="gray">
            <a:xfrm flipV="1">
              <a:off x="120142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btfpColumnIndicator415146">
              <a:extLst>
                <a:ext uri="{FF2B5EF4-FFF2-40B4-BE49-F238E27FC236}">
                  <a16:creationId xmlns:a16="http://schemas.microsoft.com/office/drawing/2014/main" id="{D03DB0A7-06BD-8114-4851-E1BCC6829AC7}"/>
                </a:ext>
              </a:extLst>
            </p:cNvPr>
            <p:cNvCxnSpPr/>
            <p:nvPr/>
          </p:nvCxnSpPr>
          <p:spPr bwMode="gray">
            <a:xfrm flipV="1">
              <a:off x="469900" y="692658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btfpColumnIndicatorGroup1">
            <a:extLst>
              <a:ext uri="{FF2B5EF4-FFF2-40B4-BE49-F238E27FC236}">
                <a16:creationId xmlns:a16="http://schemas.microsoft.com/office/drawing/2014/main" id="{9DFD9B29-B2EE-43F2-5D71-667819771995}"/>
              </a:ext>
            </a:extLst>
          </p:cNvPr>
          <p:cNvGrpSpPr/>
          <p:nvPr/>
        </p:nvGrpSpPr>
        <p:grpSpPr>
          <a:xfrm>
            <a:off x="0" y="-205740"/>
            <a:ext cx="12192000" cy="137160"/>
            <a:chOff x="0" y="-205740"/>
            <a:chExt cx="12192000" cy="137160"/>
          </a:xfrm>
        </p:grpSpPr>
        <p:sp>
          <p:nvSpPr>
            <p:cNvPr id="21" name="btfpColumnGapBlocker230285">
              <a:extLst>
                <a:ext uri="{FF2B5EF4-FFF2-40B4-BE49-F238E27FC236}">
                  <a16:creationId xmlns:a16="http://schemas.microsoft.com/office/drawing/2014/main" id="{09268D4B-A619-1E4A-60E1-33C4B4FD47AE}"/>
                </a:ext>
              </a:extLst>
            </p:cNvPr>
            <p:cNvSpPr/>
            <p:nvPr/>
          </p:nvSpPr>
          <p:spPr bwMode="gray">
            <a:xfrm>
              <a:off x="12014200" y="-205740"/>
              <a:ext cx="1778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btfpColumnGapBlocker289643">
              <a:extLst>
                <a:ext uri="{FF2B5EF4-FFF2-40B4-BE49-F238E27FC236}">
                  <a16:creationId xmlns:a16="http://schemas.microsoft.com/office/drawing/2014/main" id="{59CCA68C-7AAB-6D1B-2168-BC0469394AF0}"/>
                </a:ext>
              </a:extLst>
            </p:cNvPr>
            <p:cNvSpPr/>
            <p:nvPr/>
          </p:nvSpPr>
          <p:spPr bwMode="gray">
            <a:xfrm>
              <a:off x="0" y="-205740"/>
              <a:ext cx="469900" cy="137160"/>
            </a:xfrm>
            <a:prstGeom prst="rect">
              <a:avLst/>
            </a:prstGeom>
            <a:pattFill prst="ltUpDiag">
              <a:fgClr>
                <a:srgbClr val="333333">
                  <a:alpha val="50000"/>
                </a:srgbClr>
              </a:fgClr>
              <a:bgClr>
                <a:srgbClr val="FFFFFF">
                  <a:alpha val="50000"/>
                </a:srgbClr>
              </a:bgClr>
            </a:pattFill>
            <a:ln w="952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17" name="btfpColumnIndicator639768">
              <a:extLst>
                <a:ext uri="{FF2B5EF4-FFF2-40B4-BE49-F238E27FC236}">
                  <a16:creationId xmlns:a16="http://schemas.microsoft.com/office/drawing/2014/main" id="{4EE4F440-44CA-F3DB-5217-BA04343EAE60}"/>
                </a:ext>
              </a:extLst>
            </p:cNvPr>
            <p:cNvCxnSpPr/>
            <p:nvPr/>
          </p:nvCxnSpPr>
          <p:spPr bwMode="gray">
            <a:xfrm flipV="1">
              <a:off x="120142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btfpColumnIndicator411544">
              <a:extLst>
                <a:ext uri="{FF2B5EF4-FFF2-40B4-BE49-F238E27FC236}">
                  <a16:creationId xmlns:a16="http://schemas.microsoft.com/office/drawing/2014/main" id="{9ABE9739-752A-7EF7-0262-32FB8EFA1BBB}"/>
                </a:ext>
              </a:extLst>
            </p:cNvPr>
            <p:cNvCxnSpPr/>
            <p:nvPr/>
          </p:nvCxnSpPr>
          <p:spPr bwMode="gray">
            <a:xfrm flipV="1">
              <a:off x="469900" y="-205740"/>
              <a:ext cx="0" cy="137160"/>
            </a:xfrm>
            <a:prstGeom prst="line">
              <a:avLst/>
            </a:prstGeom>
            <a:ln w="3175" cap="flat" cmpd="sng" algn="ctr">
              <a:solidFill>
                <a:srgbClr val="B4B4B4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52477811-5416-E3D5-1676-3AE48DB4F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79" y="6"/>
            <a:ext cx="11522075" cy="876687"/>
          </a:xfrm>
        </p:spPr>
        <p:txBody>
          <a:bodyPr/>
          <a:lstStyle/>
          <a:p>
            <a:r>
              <a:rPr lang="en-US"/>
              <a:t>Momentum for reparations is growing, but it will require a long-term coordinated effort to withstand opposition</a:t>
            </a:r>
          </a:p>
        </p:txBody>
      </p:sp>
      <p:sp>
        <p:nvSpPr>
          <p:cNvPr id="13" name="btfpNotesBox132405">
            <a:hlinkClick r:id="rId4"/>
            <a:extLst>
              <a:ext uri="{FF2B5EF4-FFF2-40B4-BE49-F238E27FC236}">
                <a16:creationId xmlns:a16="http://schemas.microsoft.com/office/drawing/2014/main" id="{DF4460A6-4C54-1E4E-FE42-1FB0B61D0F80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gray">
          <a:xfrm>
            <a:off x="555625" y="6645811"/>
            <a:ext cx="11544300" cy="12311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800">
                <a:solidFill>
                  <a:srgbClr val="464547"/>
                </a:solidFill>
              </a:rPr>
              <a:t>Source: Liberation Ventures, “</a:t>
            </a:r>
            <a:r>
              <a:rPr lang="en-US" sz="800">
                <a:solidFill>
                  <a:srgbClr val="464547"/>
                </a:solidFill>
                <a:hlinkClick r:id="rId4"/>
              </a:rPr>
              <a:t>Reparations polling roundup: the last 25 years</a:t>
            </a:r>
            <a:r>
              <a:rPr lang="en-US" sz="800">
                <a:solidFill>
                  <a:srgbClr val="464547"/>
                </a:solidFill>
              </a:rPr>
              <a:t>”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C373A75-B084-4B31-E74E-ABD9FAF91AC6}"/>
              </a:ext>
            </a:extLst>
          </p:cNvPr>
          <p:cNvGrpSpPr/>
          <p:nvPr/>
        </p:nvGrpSpPr>
        <p:grpSpPr>
          <a:xfrm>
            <a:off x="2488689" y="1231174"/>
            <a:ext cx="7004957" cy="4457700"/>
            <a:chOff x="2095500" y="1162612"/>
            <a:chExt cx="7543800" cy="480060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CD4D5EE1-DB10-2045-5D1C-423177969B61}"/>
                </a:ext>
              </a:extLst>
            </p:cNvPr>
            <p:cNvSpPr/>
            <p:nvPr/>
          </p:nvSpPr>
          <p:spPr bwMode="gray">
            <a:xfrm>
              <a:off x="2095500" y="1162612"/>
              <a:ext cx="7543800" cy="4800600"/>
            </a:xfrm>
            <a:prstGeom prst="roundRect">
              <a:avLst>
                <a:gd name="adj" fmla="val 3644"/>
              </a:avLst>
            </a:prstGeom>
            <a:solidFill>
              <a:schemeClr val="tx2"/>
            </a:solidFill>
            <a:ln w="38100" cap="flat" cmpd="sng" algn="ctr">
              <a:solidFill>
                <a:srgbClr val="D0D1D3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9F75117F-E763-93DD-C6CB-65D0BCB327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9850" y="1200150"/>
              <a:ext cx="6515100" cy="4725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3F0B3619-BE34-8613-DAB7-A695B4CCCB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33"/>
          <a:stretch/>
        </p:blipFill>
        <p:spPr>
          <a:xfrm>
            <a:off x="10707336" y="5593696"/>
            <a:ext cx="1355668" cy="1018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58726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0"/>
  <p:tag name="ARTICULATE_SLIDE_THUMBNAIL_REFRESH" val="1"/>
  <p:tag name="ARTICULATE_PROJECT_OPEN" val="0"/>
  <p:tag name="MEKKOFORMATS" val="&lt;MekkoFormats&gt;&lt;NumberFormat DecimalSeparator=&quot;.&quot; ThousandSeparator=&quot;,&quot; NegativeNumberFormat=&quot;1&quot; /&gt;&lt;Font&gt;&lt;Output_Font_Name Default=&quot;Arial&quot; UsePPTTheme=&quot;True&quot; /&gt;&lt;/Font&gt;&lt;DateFormat CultureID=&quot;1033&quot; FormatString=&quot;M/d/yyyy&quot; /&gt;&lt;/MekkoFormats&gt;"/>
  <p:tag name="BTFPCOLUMNGUIDE" val="Bain"/>
  <p:tag name="THINKCELLPRESENTATIONDONOTDELETE" val="&lt;?xml version=&quot;1.0&quot; encoding=&quot;UTF-16&quot; standalone=&quot;yes&quot;?&gt;&lt;root reqver=&quot;30783&quot;&gt;&lt;version val=&quot;3659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OFFICE" val="Bridgespan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  <p:tag name="BTFPLAYOUTCOLUMNS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ANCHORELEFT" val="True"/>
  <p:tag name="BTFPLAYOUTANCHORERIGHT" val="True"/>
  <p:tag name="BTFPLAYOUTANCHORETOP" val="True"/>
  <p:tag name="BTFPLAYOUTANCHOREBOTTOM" val="False"/>
  <p:tag name="BTFPHEIGHT" val="180.0224"/>
  <p:tag name="BTFPWIDTH" val="180.0229"/>
  <p:tag name="BTFPUNCROPPEDHEIGHT" val="310.9887"/>
  <p:tag name="BTFPUNCROPPEDWIDTH" val="333.0928"/>
  <p:tag name="BTFPCENTERX" val="40"/>
  <p:tag name="BTFPCENTERY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BTFPLAYOUTENABLED" val="0"/>
  <p:tag name="BTFPLAYOUTCOLUMNS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  <p:tag name="BTFPLAYOUTCOLUMNS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BAINBULLETS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  <p:tag name="BTFPLAYOUTCOLUMNS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ICONID" val="b72f0b2994e2cf74141b74ad8b83bf0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  <p:tag name="BTFPLAYOUTCOLUMNS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ICONID" val="cad8ce2daac36d6251d0656fb1ee4b6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ICONID" val="2cd28cb433ec4e37a18a9ad3e301fbbd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ICONID" val="ca486b7f27fe86a1437a443ae016f71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ridgespan Core (16_9)">
  <a:themeElements>
    <a:clrScheme name="Bridgespan">
      <a:dk1>
        <a:srgbClr val="464547"/>
      </a:dk1>
      <a:lt1>
        <a:srgbClr val="D0D1D3"/>
      </a:lt1>
      <a:dk2>
        <a:srgbClr val="FFFFFF"/>
      </a:dk2>
      <a:lt2>
        <a:srgbClr val="00437A"/>
      </a:lt2>
      <a:accent1>
        <a:srgbClr val="00A9E0"/>
      </a:accent1>
      <a:accent2>
        <a:srgbClr val="F08613"/>
      </a:accent2>
      <a:accent3>
        <a:srgbClr val="747678"/>
      </a:accent3>
      <a:accent4>
        <a:srgbClr val="008542"/>
      </a:accent4>
      <a:accent5>
        <a:srgbClr val="7AB800"/>
      </a:accent5>
      <a:accent6>
        <a:srgbClr val="70CDE3"/>
      </a:accent6>
      <a:hlink>
        <a:srgbClr val="00A9E0"/>
      </a:hlink>
      <a:folHlink>
        <a:srgbClr val="00A9E0"/>
      </a:folHlink>
    </a:clrScheme>
    <a:fontScheme name="Bridgespa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buNone/>
          <a:defRPr sz="1600" dirty="0" err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 cap="flat">
          <a:solidFill>
            <a:schemeClr val="tx1"/>
          </a:solidFill>
          <a:miter lim="800000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36000" tIns="36000" rIns="36000" bIns="36000" rtlCol="0">
        <a:spAutoFit/>
      </a:bodyPr>
      <a:lstStyle>
        <a:defPPr marL="0" indent="0">
          <a:buNone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ridgespan Core (16_9).potx" id="{85759F55-DCA5-468C-9302-3623D0706056}" vid="{B96CB13B-F78D-42CE-AEFE-D95E204FE9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CE28C1D2031CE49B65EB9398B6665A4" ma:contentTypeVersion="18" ma:contentTypeDescription="Ein neues Dokument erstellen." ma:contentTypeScope="" ma:versionID="a760d132998c9d4b678e5dc33ed3bbff">
  <xsd:schema xmlns:xsd="http://www.w3.org/2001/XMLSchema" xmlns:xs="http://www.w3.org/2001/XMLSchema" xmlns:p="http://schemas.microsoft.com/office/2006/metadata/properties" xmlns:ns2="024ef72b-9a44-443b-86c7-2b9b89248177" xmlns:ns3="df6b8441-aa16-4692-b757-547843ef6d58" xmlns:ns4="0e427f73-0d6a-4740-aee4-eea3ddf9cfe2" targetNamespace="http://schemas.microsoft.com/office/2006/metadata/properties" ma:root="true" ma:fieldsID="e9ee8c95152712e663d0c585c1df3b26" ns2:_="" ns3:_="" ns4:_="">
    <xsd:import namespace="024ef72b-9a44-443b-86c7-2b9b89248177"/>
    <xsd:import namespace="df6b8441-aa16-4692-b757-547843ef6d58"/>
    <xsd:import namespace="0e427f73-0d6a-4740-aee4-eea3ddf9cf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4ef72b-9a44-443b-86c7-2b9b89248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4b166abb-7d38-406f-9233-2f33b10aef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b8441-aa16-4692-b757-547843ef6d5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27f73-0d6a-4740-aee4-eea3ddf9cfe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85ec8ad-9b94-48bf-98e4-b3da507f3f23}" ma:internalName="TaxCatchAll" ma:showField="CatchAllData" ma:web="df6b8441-aa16-4692-b757-547843ef6d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4ef72b-9a44-443b-86c7-2b9b89248177">
      <Terms xmlns="http://schemas.microsoft.com/office/infopath/2007/PartnerControls"/>
    </lcf76f155ced4ddcb4097134ff3c332f>
    <TaxCatchAll xmlns="0e427f73-0d6a-4740-aee4-eea3ddf9cfe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B5F5DD-3E02-4D12-B619-FD6ABD1996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4ef72b-9a44-443b-86c7-2b9b89248177"/>
    <ds:schemaRef ds:uri="df6b8441-aa16-4692-b757-547843ef6d58"/>
    <ds:schemaRef ds:uri="0e427f73-0d6a-4740-aee4-eea3ddf9cf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0099B9-3A56-4A00-BEE2-FFDA9FF8B9A0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e9bda24a-25c4-40a2-9bb2-859d0d7f67a9"/>
    <ds:schemaRef ds:uri="http://purl.org/dc/elements/1.1/"/>
    <ds:schemaRef ds:uri="http://schemas.microsoft.com/office/2006/metadata/properties"/>
    <ds:schemaRef ds:uri="http://schemas.microsoft.com/office/infopath/2007/PartnerControls"/>
    <ds:schemaRef ds:uri="d72afbeb-f529-45e0-a2f2-2458ef0841a3"/>
    <ds:schemaRef ds:uri="http://purl.org/dc/dcmitype/"/>
    <ds:schemaRef ds:uri="024ef72b-9a44-443b-86c7-2b9b89248177"/>
    <ds:schemaRef ds:uri="0e427f73-0d6a-4740-aee4-eea3ddf9cfe2"/>
  </ds:schemaRefs>
</ds:datastoreItem>
</file>

<file path=customXml/itemProps3.xml><?xml version="1.0" encoding="utf-8"?>
<ds:datastoreItem xmlns:ds="http://schemas.openxmlformats.org/officeDocument/2006/customXml" ds:itemID="{37390B42-EC59-4F7B-A691-4898385C86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Bridgespan Core (16_9)</Template>
  <TotalTime>0</TotalTime>
  <Words>1028</Words>
  <Application>Microsoft Office PowerPoint</Application>
  <PresentationFormat>Widescreen</PresentationFormat>
  <Paragraphs>95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Gotham Book</vt:lpstr>
      <vt:lpstr>Gotham Light</vt:lpstr>
      <vt:lpstr>Gotham Medium</vt:lpstr>
      <vt:lpstr>Bridgespan Core (16_9)</vt:lpstr>
      <vt:lpstr>think-cell Slide</vt:lpstr>
      <vt:lpstr>Philanthropy’s Role in Reparations: Building a Culture of Repair</vt:lpstr>
      <vt:lpstr>Introductions</vt:lpstr>
      <vt:lpstr>Bridgespan and Liberation Ventures co-authored two articles on philanthropy’s role in reparations</vt:lpstr>
      <vt:lpstr>The Bridgespan Group is a global nonprofit that advises mission-driven leaders, organizations, and funders, to make the world more equitable and just.</vt:lpstr>
      <vt:lpstr>Liberation Ventures is a field catalyst working to accelerate the movement for Black-led racial repair in the US </vt:lpstr>
      <vt:lpstr>Why reparations?</vt:lpstr>
      <vt:lpstr>If white wealth were to remain stagnant…</vt:lpstr>
      <vt:lpstr>Imagine a nation where the racial wealth gap narrows and we all                              enjoy the power of a multiracial democracy</vt:lpstr>
      <vt:lpstr>Momentum for reparations is growing, but it will require a long-term coordinated effort to withstand opposition</vt:lpstr>
      <vt:lpstr>We identified three key roles for philanthropy to play in the movement for reparations and building a culture of repair</vt:lpstr>
      <vt:lpstr>Repair is possible and now is the time to resource the ecosystem </vt:lpstr>
      <vt:lpstr>Key takeaways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
  </dc:title>
  <dc:creator/>
  <cp:lastModifiedBy/>
  <cp:revision>1</cp:revision>
  <cp:lastPrinted>2024-02-14T15:22:59Z</cp:lastPrinted>
  <dcterms:created xsi:type="dcterms:W3CDTF">2024-02-14T15:22:59Z</dcterms:created>
  <dcterms:modified xsi:type="dcterms:W3CDTF">2024-02-14T17:52:00Z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TaxCatchAll">
    <vt:lpwstr/>
  </property>
</Properties>
</file>